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7" r:id="rId17"/>
    <p:sldId id="271" r:id="rId18"/>
    <p:sldId id="272" r:id="rId19"/>
    <p:sldId id="276" r:id="rId20"/>
    <p:sldId id="274" r:id="rId21"/>
    <p:sldId id="275" r:id="rId22"/>
    <p:sldId id="278" r:id="rId23"/>
    <p:sldId id="279" r:id="rId24"/>
    <p:sldId id="280" r:id="rId25"/>
    <p:sldId id="281" r:id="rId26"/>
    <p:sldId id="285" r:id="rId27"/>
    <p:sldId id="286" r:id="rId28"/>
    <p:sldId id="287" r:id="rId29"/>
    <p:sldId id="288" r:id="rId30"/>
    <p:sldId id="289" r:id="rId31"/>
    <p:sldId id="290" r:id="rId32"/>
    <p:sldId id="291" r:id="rId33"/>
    <p:sldId id="292" r:id="rId34"/>
    <p:sldId id="293" r:id="rId35"/>
    <p:sldId id="282" r:id="rId36"/>
    <p:sldId id="283" r:id="rId37"/>
    <p:sldId id="284" r:id="rId38"/>
    <p:sldId id="294" r:id="rId39"/>
    <p:sldId id="298" r:id="rId40"/>
    <p:sldId id="297" r:id="rId41"/>
    <p:sldId id="296" r:id="rId42"/>
    <p:sldId id="295" r:id="rId43"/>
    <p:sldId id="299" r:id="rId44"/>
    <p:sldId id="301" r:id="rId45"/>
    <p:sldId id="300" r:id="rId46"/>
    <p:sldId id="302" r:id="rId47"/>
    <p:sldId id="303"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434" autoAdjust="0"/>
  </p:normalViewPr>
  <p:slideViewPr>
    <p:cSldViewPr snapToGrid="0">
      <p:cViewPr varScale="1">
        <p:scale>
          <a:sx n="70" d="100"/>
          <a:sy n="70" d="100"/>
        </p:scale>
        <p:origin x="738" y="7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image" Target="../media/image17.emf"/></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3/1/2016</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3/1/2016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3/1/2016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3/1/2016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3/1/2016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3/1/2016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3/1/2016</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0.wmf"/><Relationship Id="rId5" Type="http://schemas.openxmlformats.org/officeDocument/2006/relationships/oleObject" Target="../embeddings/oleObject2.bin"/><Relationship Id="rId4" Type="http://schemas.openxmlformats.org/officeDocument/2006/relationships/image" Target="../media/image9.wmf"/></Relationships>
</file>

<file path=ppt/slides/_rels/slide20.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13.wmf"/></Relationships>
</file>

<file path=ppt/slides/_rels/slide29.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6.wmf"/><Relationship Id="rId5" Type="http://schemas.openxmlformats.org/officeDocument/2006/relationships/oleObject" Target="../embeddings/oleObject5.bin"/><Relationship Id="rId4" Type="http://schemas.openxmlformats.org/officeDocument/2006/relationships/image" Target="../media/image15.w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19.wmf"/><Relationship Id="rId3" Type="http://schemas.openxmlformats.org/officeDocument/2006/relationships/oleObject" Target="../embeddings/oleObject6.bin"/><Relationship Id="rId7"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8.wmf"/><Relationship Id="rId5" Type="http://schemas.openxmlformats.org/officeDocument/2006/relationships/oleObject" Target="../embeddings/oleObject7.bin"/><Relationship Id="rId4" Type="http://schemas.openxmlformats.org/officeDocument/2006/relationships/image" Target="../media/image17.em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7.jpeg"/><Relationship Id="rId4" Type="http://schemas.openxmlformats.org/officeDocument/2006/relationships/image" Target="../media/image22.png"/></Relationships>
</file>

<file path=ppt/slides/_rels/slide4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10938" y="1173707"/>
            <a:ext cx="7574508" cy="2156664"/>
          </a:xfrm>
        </p:spPr>
        <p:txBody>
          <a:bodyPr>
            <a:normAutofit fontScale="90000"/>
          </a:bodyPr>
          <a:lstStyle/>
          <a:p>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sz="4400" b="1" dirty="0" smtClean="0"/>
              <a:t>HƯỚNG </a:t>
            </a:r>
            <a:r>
              <a:rPr lang="en-US" sz="4400" b="1" dirty="0"/>
              <a:t>DẪN THỰC HIỆN</a:t>
            </a:r>
            <a:r>
              <a:rPr lang="en-US" sz="4400" dirty="0"/>
              <a:t/>
            </a:r>
            <a:br>
              <a:rPr lang="en-US" sz="4400" dirty="0"/>
            </a:br>
            <a:endParaRPr lang="en-US" sz="4400" dirty="0"/>
          </a:p>
        </p:txBody>
      </p:sp>
      <p:sp>
        <p:nvSpPr>
          <p:cNvPr id="3" name="Subtitle 2"/>
          <p:cNvSpPr>
            <a:spLocks noGrp="1"/>
          </p:cNvSpPr>
          <p:nvPr>
            <p:ph type="subTitle" idx="1"/>
          </p:nvPr>
        </p:nvSpPr>
        <p:spPr>
          <a:xfrm>
            <a:off x="1965278" y="3657597"/>
            <a:ext cx="8161361" cy="1241949"/>
          </a:xfrm>
        </p:spPr>
        <p:txBody>
          <a:bodyPr>
            <a:normAutofit fontScale="40000" lnSpcReduction="20000"/>
          </a:bodyPr>
          <a:lstStyle/>
          <a:p>
            <a:r>
              <a:rPr lang="en-US" sz="5400" i="1" dirty="0" err="1">
                <a:ln w="3175" cmpd="sng">
                  <a:noFill/>
                </a:ln>
                <a:solidFill>
                  <a:prstClr val="black">
                    <a:lumMod val="85000"/>
                    <a:lumOff val="15000"/>
                  </a:prstClr>
                </a:solidFill>
                <a:ea typeface="+mj-ea"/>
                <a:cs typeface="+mj-cs"/>
              </a:rPr>
              <a:t>Về</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quy</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chế</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đào</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tạo</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trung</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cấp</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chuyên</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nghiệp</a:t>
            </a:r>
            <a:r>
              <a:rPr lang="en-US" sz="5400" i="1" dirty="0">
                <a:ln w="3175" cmpd="sng">
                  <a:noFill/>
                </a:ln>
                <a:solidFill>
                  <a:prstClr val="black">
                    <a:lumMod val="85000"/>
                    <a:lumOff val="15000"/>
                  </a:prstClr>
                </a:solidFill>
                <a:ea typeface="+mj-ea"/>
                <a:cs typeface="+mj-cs"/>
              </a:rPr>
              <a:t>, ban </a:t>
            </a:r>
            <a:r>
              <a:rPr lang="en-US" sz="5400" i="1" dirty="0" err="1">
                <a:ln w="3175" cmpd="sng">
                  <a:noFill/>
                </a:ln>
                <a:solidFill>
                  <a:prstClr val="black">
                    <a:lumMod val="85000"/>
                    <a:lumOff val="15000"/>
                  </a:prstClr>
                </a:solidFill>
                <a:ea typeface="+mj-ea"/>
                <a:cs typeface="+mj-cs"/>
              </a:rPr>
              <a:t>hành</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kèm</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theo</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thông</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tư</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số</a:t>
            </a:r>
            <a:r>
              <a:rPr lang="en-US" sz="5400" i="1" dirty="0">
                <a:ln w="3175" cmpd="sng">
                  <a:noFill/>
                </a:ln>
                <a:solidFill>
                  <a:prstClr val="black">
                    <a:lumMod val="85000"/>
                    <a:lumOff val="15000"/>
                  </a:prstClr>
                </a:solidFill>
                <a:ea typeface="+mj-ea"/>
                <a:cs typeface="+mj-cs"/>
              </a:rPr>
              <a:t> 22/2014/TT-BGDĐT, </a:t>
            </a:r>
            <a:r>
              <a:rPr lang="en-US" sz="5400" i="1" dirty="0" err="1">
                <a:ln w="3175" cmpd="sng">
                  <a:noFill/>
                </a:ln>
                <a:solidFill>
                  <a:prstClr val="black">
                    <a:lumMod val="85000"/>
                    <a:lumOff val="15000"/>
                  </a:prstClr>
                </a:solidFill>
                <a:ea typeface="+mj-ea"/>
                <a:cs typeface="+mj-cs"/>
              </a:rPr>
              <a:t>ngày</a:t>
            </a:r>
            <a:r>
              <a:rPr lang="en-US" sz="5400" i="1" dirty="0">
                <a:ln w="3175" cmpd="sng">
                  <a:noFill/>
                </a:ln>
                <a:solidFill>
                  <a:prstClr val="black">
                    <a:lumMod val="85000"/>
                    <a:lumOff val="15000"/>
                  </a:prstClr>
                </a:solidFill>
                <a:ea typeface="+mj-ea"/>
                <a:cs typeface="+mj-cs"/>
              </a:rPr>
              <a:t> 09/07/2014 </a:t>
            </a:r>
            <a:r>
              <a:rPr lang="en-US" sz="5400" i="1" dirty="0" err="1">
                <a:ln w="3175" cmpd="sng">
                  <a:noFill/>
                </a:ln>
                <a:solidFill>
                  <a:prstClr val="black">
                    <a:lumMod val="85000"/>
                    <a:lumOff val="15000"/>
                  </a:prstClr>
                </a:solidFill>
                <a:ea typeface="+mj-ea"/>
                <a:cs typeface="+mj-cs"/>
              </a:rPr>
              <a:t>của</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Bộ</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trưởng</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Bộ</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Giáo</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dục</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và</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Đào</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tạo</a:t>
            </a:r>
            <a:r>
              <a:rPr lang="en-US" sz="5400" i="1" dirty="0">
                <a:ln w="3175" cmpd="sng">
                  <a:noFill/>
                </a:ln>
                <a:solidFill>
                  <a:prstClr val="black">
                    <a:lumMod val="85000"/>
                    <a:lumOff val="15000"/>
                  </a:prstClr>
                </a:solidFill>
                <a:ea typeface="+mj-ea"/>
                <a:cs typeface="+mj-cs"/>
              </a:rPr>
              <a:t> </a:t>
            </a:r>
            <a:r>
              <a:rPr lang="en-US" sz="5400" dirty="0">
                <a:ln w="3175" cmpd="sng">
                  <a:noFill/>
                </a:ln>
                <a:solidFill>
                  <a:prstClr val="black">
                    <a:lumMod val="85000"/>
                    <a:lumOff val="15000"/>
                  </a:prstClr>
                </a:solidFill>
                <a:ea typeface="+mj-ea"/>
                <a:cs typeface="+mj-cs"/>
              </a:rPr>
              <a:t/>
            </a:r>
            <a:br>
              <a:rPr lang="en-US" sz="5400" dirty="0">
                <a:ln w="3175" cmpd="sng">
                  <a:noFill/>
                </a:ln>
                <a:solidFill>
                  <a:prstClr val="black">
                    <a:lumMod val="85000"/>
                    <a:lumOff val="15000"/>
                  </a:prstClr>
                </a:solidFill>
                <a:ea typeface="+mj-ea"/>
                <a:cs typeface="+mj-cs"/>
              </a:rPr>
            </a:br>
            <a:r>
              <a:rPr lang="en-US" sz="5400" i="1" dirty="0">
                <a:ln w="3175" cmpd="sng">
                  <a:noFill/>
                </a:ln>
                <a:solidFill>
                  <a:prstClr val="black">
                    <a:lumMod val="85000"/>
                    <a:lumOff val="15000"/>
                  </a:prstClr>
                </a:solidFill>
                <a:ea typeface="+mj-ea"/>
                <a:cs typeface="+mj-cs"/>
              </a:rPr>
              <a:t>V/v ban </a:t>
            </a:r>
            <a:r>
              <a:rPr lang="en-US" sz="5400" i="1" dirty="0" err="1">
                <a:ln w="3175" cmpd="sng">
                  <a:noFill/>
                </a:ln>
                <a:solidFill>
                  <a:prstClr val="black">
                    <a:lumMod val="85000"/>
                    <a:lumOff val="15000"/>
                  </a:prstClr>
                </a:solidFill>
                <a:ea typeface="+mj-ea"/>
                <a:cs typeface="+mj-cs"/>
              </a:rPr>
              <a:t>hành</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quy</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chế</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đào</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tạo</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Trung</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cấp</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chuyên</a:t>
            </a:r>
            <a:r>
              <a:rPr lang="en-US" sz="5400" i="1" dirty="0">
                <a:ln w="3175" cmpd="sng">
                  <a:noFill/>
                </a:ln>
                <a:solidFill>
                  <a:prstClr val="black">
                    <a:lumMod val="85000"/>
                    <a:lumOff val="15000"/>
                  </a:prstClr>
                </a:solidFill>
                <a:ea typeface="+mj-ea"/>
                <a:cs typeface="+mj-cs"/>
              </a:rPr>
              <a:t> </a:t>
            </a:r>
            <a:r>
              <a:rPr lang="en-US" sz="5400" i="1" dirty="0" err="1">
                <a:ln w="3175" cmpd="sng">
                  <a:noFill/>
                </a:ln>
                <a:solidFill>
                  <a:prstClr val="black">
                    <a:lumMod val="85000"/>
                    <a:lumOff val="15000"/>
                  </a:prstClr>
                </a:solidFill>
                <a:ea typeface="+mj-ea"/>
                <a:cs typeface="+mj-cs"/>
              </a:rPr>
              <a:t>nghiệp</a:t>
            </a:r>
            <a:endParaRPr lang="en-US" dirty="0"/>
          </a:p>
        </p:txBody>
      </p:sp>
      <p:pic>
        <p:nvPicPr>
          <p:cNvPr id="16386" name="Picture 2" descr="https://tse3.mm.bing.net/th?id=OIP.M6ebe5df6613e4bf589ae0d9baf728a4bo0&amp;w=112&amp;h=159&amp;c=8&amp;rs=1&amp;pid=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920" y="95534"/>
            <a:ext cx="1413187" cy="2006221"/>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https://tse3.mm.bing.net/th?id=OIP.M6ebe5df6613e4bf589ae0d9baf728a4bo0&amp;w=112&amp;h=159&amp;c=8&amp;rs=1&amp;pid=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67832" y="4508005"/>
            <a:ext cx="1542197" cy="2302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63669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t>HƯỚNG DẪN THỰC HIỆN</a:t>
            </a:r>
            <a:endParaRPr lang="en-US" dirty="0"/>
          </a:p>
        </p:txBody>
      </p:sp>
      <p:sp>
        <p:nvSpPr>
          <p:cNvPr id="3" name="Content Placeholder 2"/>
          <p:cNvSpPr>
            <a:spLocks noGrp="1"/>
          </p:cNvSpPr>
          <p:nvPr>
            <p:ph idx="1"/>
          </p:nvPr>
        </p:nvSpPr>
        <p:spPr/>
        <p:txBody>
          <a:bodyPr>
            <a:normAutofit fontScale="77500" lnSpcReduction="20000"/>
          </a:bodyPr>
          <a:lstStyle/>
          <a:p>
            <a:r>
              <a:rPr lang="vi-VN" dirty="0"/>
              <a:t>I) QUI ĐỊNH ĐƠN VỊ HỌC TRÌNH VÀ HỌC PHẦN: </a:t>
            </a:r>
          </a:p>
          <a:p>
            <a:r>
              <a:rPr lang="vi-VN" dirty="0"/>
              <a:t>Một đơn vị học trình bằng 15 tiết lý thuyết và 30 đến 45 tiết học thực hành (thực hành, thí nghiệm, thảo luận, tham quan, làm bài tập..), 45 đến 60 giờ thực tập nghề nghiệp, thực tập tốt nghiệp. Trong đó, một tiết học lý thuyết hoặc thực hành có thời lượng 45 phút, một giờ thực tập có thời lượng 60 phút.</a:t>
            </a:r>
          </a:p>
          <a:p>
            <a:r>
              <a:rPr lang="vi-VN" dirty="0"/>
              <a:t>Học phần Giáo dục quốc phòng và Giáo dục thể chất là học phần điều kiện và không lấy kết quả vào để tính trung bình học kỳ, năm học hay xếp loại tốt nghiệp nhưng là một trong các đều kiện để xét hoàn thành khối lượng học tập, xét đủ điều kiện dự thi tốt nghiệp.</a:t>
            </a:r>
          </a:p>
          <a:p>
            <a:r>
              <a:rPr lang="vi-VN" dirty="0"/>
              <a:t>Học phần có điểm đạt yêu cầu hoặc đã hoàn thành trong chương trình đào tạo TCCN là học phần mà học sinh có điểm học phần đạt từ 5,0 điểm trở lên và điểm thi kết thúc học phần đạt từ 3,0 điểm trở lên theo thang điểm hệ 10</a:t>
            </a:r>
          </a:p>
          <a:p>
            <a:endParaRPr lang="en-US" dirty="0"/>
          </a:p>
        </p:txBody>
      </p:sp>
    </p:spTree>
    <p:extLst>
      <p:ext uri="{BB962C8B-B14F-4D97-AF65-F5344CB8AC3E}">
        <p14:creationId xmlns:p14="http://schemas.microsoft.com/office/powerpoint/2010/main" val="37656917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629920" marR="0">
              <a:spcBef>
                <a:spcPts val="600"/>
              </a:spcBef>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VD1: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như</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r>
              <a:rPr lang="en-US" sz="4000" dirty="0">
                <a:latin typeface="VNI-Times" pitchFamily="2" charset="0"/>
                <a:ea typeface="Times New Roman" panose="02020603050405020304" pitchFamily="18" charset="0"/>
                <a:cs typeface="Times New Roman" panose="02020603050405020304" pitchFamily="18" charset="0"/>
              </a:rPr>
              <a:t/>
            </a:r>
            <a:br>
              <a:rPr lang="en-US" sz="4000" dirty="0">
                <a:latin typeface="VNI-Times" pitchFamily="2" charset="0"/>
                <a:ea typeface="Times New Roman" panose="02020603050405020304" pitchFamily="18" charset="0"/>
                <a:cs typeface="Times New Roman" panose="02020603050405020304" pitchFamily="18" charset="0"/>
              </a:rPr>
            </a:b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625852983"/>
              </p:ext>
            </p:extLst>
          </p:nvPr>
        </p:nvGraphicFramePr>
        <p:xfrm>
          <a:off x="1160058" y="2557463"/>
          <a:ext cx="9736542" cy="1386740"/>
        </p:xfrm>
        <a:graphic>
          <a:graphicData uri="http://schemas.openxmlformats.org/drawingml/2006/table">
            <a:tbl>
              <a:tblPr firstRow="1" bandRow="1">
                <a:tableStyleId>{5C22544A-7EE6-4342-B048-85BDC9FD1C3A}</a:tableStyleId>
              </a:tblPr>
              <a:tblGrid>
                <a:gridCol w="1081838"/>
                <a:gridCol w="1081838"/>
                <a:gridCol w="1081838"/>
                <a:gridCol w="1081838"/>
                <a:gridCol w="1081838"/>
                <a:gridCol w="1081838"/>
                <a:gridCol w="1081838"/>
                <a:gridCol w="1081838"/>
                <a:gridCol w="1081838"/>
              </a:tblGrid>
              <a:tr h="693370">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STT</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H</a:t>
                      </a: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Ọ</a:t>
                      </a: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 VÀ TÊN</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HS1</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HS1</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HS2</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HS2</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TBCBKT</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ĐI</a:t>
                      </a: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Ể</a:t>
                      </a: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M THI</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ĐHP</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r h="693370">
                <a:tc>
                  <a:txBody>
                    <a:bodyPr/>
                    <a:lstStyle/>
                    <a:p>
                      <a:pPr marL="0" marR="0" algn="ctr">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01</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2743200" algn="ctr"/>
                          <a:tab pos="5486400" algn="r"/>
                          <a:tab pos="457200" algn="l"/>
                        </a:tabLs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Tr</a:t>
                      </a: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ầ</a:t>
                      </a: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n Văn B</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5</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7</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5</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8</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5.3</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4</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4.7</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6" name="Rectangle 5"/>
          <p:cNvSpPr/>
          <p:nvPr/>
        </p:nvSpPr>
        <p:spPr>
          <a:xfrm>
            <a:off x="1119116" y="3982997"/>
            <a:ext cx="7407486" cy="369332"/>
          </a:xfrm>
          <a:prstGeom prst="rect">
            <a:avLst/>
          </a:prstGeom>
        </p:spPr>
        <p:txBody>
          <a:bodyPr wrap="square">
            <a:spAutoFit/>
          </a:bodyPr>
          <a:lstStyle/>
          <a:p>
            <a:r>
              <a:rPr lang="vi-VN" dirty="0"/>
              <a:t>Trường hợp này SV chưa đạt yêu cầu do TBHP &lt;5</a:t>
            </a:r>
            <a:endParaRPr lang="en-US" dirty="0"/>
          </a:p>
        </p:txBody>
      </p:sp>
    </p:spTree>
    <p:extLst>
      <p:ext uri="{BB962C8B-B14F-4D97-AF65-F5344CB8AC3E}">
        <p14:creationId xmlns:p14="http://schemas.microsoft.com/office/powerpoint/2010/main" val="37054825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629920" marR="0">
              <a:spcBef>
                <a:spcPts val="600"/>
              </a:spcBef>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VD2: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như</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r>
              <a:rPr lang="en-US" sz="4000" dirty="0">
                <a:latin typeface="VNI-Times" pitchFamily="2" charset="0"/>
                <a:ea typeface="Times New Roman" panose="02020603050405020304" pitchFamily="18" charset="0"/>
                <a:cs typeface="Times New Roman" panose="02020603050405020304" pitchFamily="18" charset="0"/>
              </a:rPr>
              <a:t/>
            </a:r>
            <a:br>
              <a:rPr lang="en-US" sz="4000" dirty="0">
                <a:latin typeface="VNI-Times" pitchFamily="2" charset="0"/>
                <a:ea typeface="Times New Roman" panose="02020603050405020304" pitchFamily="18" charset="0"/>
                <a:cs typeface="Times New Roman" panose="02020603050405020304" pitchFamily="18" charset="0"/>
              </a:rPr>
            </a:b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785965626"/>
              </p:ext>
            </p:extLst>
          </p:nvPr>
        </p:nvGraphicFramePr>
        <p:xfrm>
          <a:off x="1295400" y="2557463"/>
          <a:ext cx="9601200" cy="741680"/>
        </p:xfrm>
        <a:graphic>
          <a:graphicData uri="http://schemas.openxmlformats.org/drawingml/2006/table">
            <a:tbl>
              <a:tblPr firstRow="1" bandRow="1">
                <a:tableStyleId>{5C22544A-7EE6-4342-B048-85BDC9FD1C3A}</a:tableStyleId>
              </a:tblPr>
              <a:tblGrid>
                <a:gridCol w="1066800"/>
                <a:gridCol w="1066800"/>
                <a:gridCol w="1066800"/>
                <a:gridCol w="1066800"/>
                <a:gridCol w="1066800"/>
                <a:gridCol w="1066800"/>
                <a:gridCol w="1066800"/>
                <a:gridCol w="1066800"/>
                <a:gridCol w="1066800"/>
              </a:tblGrid>
              <a:tr h="370840">
                <a:tc>
                  <a:txBody>
                    <a:bodyPr/>
                    <a:lstStyle/>
                    <a:p>
                      <a:pPr marL="0" marR="0" algn="ctr">
                        <a:spcBef>
                          <a:spcPts val="0"/>
                        </a:spcBef>
                        <a:spcAft>
                          <a:spcPts val="0"/>
                        </a:spcAft>
                      </a:pPr>
                      <a:r>
                        <a:rPr lang="en-US" sz="1600" b="0" dirty="0">
                          <a:effectLst/>
                          <a:latin typeface="Arial Narrow" panose="020B0606020202030204" pitchFamily="34" charset="0"/>
                          <a:ea typeface="Times New Roman" panose="02020603050405020304" pitchFamily="18" charset="0"/>
                          <a:cs typeface="Times New Roman" panose="02020603050405020304" pitchFamily="18" charset="0"/>
                        </a:rPr>
                        <a:t>STT</a:t>
                      </a:r>
                      <a:endParaRPr lang="en-US" sz="1600" b="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0" dirty="0">
                          <a:effectLst/>
                          <a:latin typeface="Arial Narrow" panose="020B0606020202030204" pitchFamily="34" charset="0"/>
                          <a:ea typeface="Times New Roman" panose="02020603050405020304" pitchFamily="18" charset="0"/>
                          <a:cs typeface="Times New Roman" panose="02020603050405020304" pitchFamily="18" charset="0"/>
                        </a:rPr>
                        <a:t>H</a:t>
                      </a:r>
                      <a:r>
                        <a:rPr lang="en-US" sz="1600" b="0" dirty="0">
                          <a:effectLst/>
                          <a:latin typeface="Times New Roman" panose="02020603050405020304" pitchFamily="18" charset="0"/>
                          <a:ea typeface="Times New Roman" panose="02020603050405020304" pitchFamily="18" charset="0"/>
                          <a:cs typeface="Times New Roman" panose="02020603050405020304" pitchFamily="18" charset="0"/>
                        </a:rPr>
                        <a:t>Ọ</a:t>
                      </a:r>
                      <a:r>
                        <a:rPr lang="en-US" sz="1600" b="0" dirty="0">
                          <a:effectLst/>
                          <a:latin typeface="Arial Narrow" panose="020B0606020202030204" pitchFamily="34" charset="0"/>
                          <a:ea typeface="Times New Roman" panose="02020603050405020304" pitchFamily="18" charset="0"/>
                          <a:cs typeface="Times New Roman" panose="02020603050405020304" pitchFamily="18" charset="0"/>
                        </a:rPr>
                        <a:t> VÀ TÊN</a:t>
                      </a:r>
                      <a:endParaRPr lang="en-US" sz="1600" b="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0" dirty="0">
                          <a:effectLst/>
                          <a:latin typeface="Arial Narrow" panose="020B0606020202030204" pitchFamily="34" charset="0"/>
                          <a:ea typeface="Times New Roman" panose="02020603050405020304" pitchFamily="18" charset="0"/>
                          <a:cs typeface="Times New Roman" panose="02020603050405020304" pitchFamily="18" charset="0"/>
                        </a:rPr>
                        <a:t>HS1</a:t>
                      </a:r>
                      <a:endParaRPr lang="en-US" sz="1600" b="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0" dirty="0">
                          <a:effectLst/>
                          <a:latin typeface="Arial Narrow" panose="020B0606020202030204" pitchFamily="34" charset="0"/>
                          <a:ea typeface="Times New Roman" panose="02020603050405020304" pitchFamily="18" charset="0"/>
                          <a:cs typeface="Times New Roman" panose="02020603050405020304" pitchFamily="18" charset="0"/>
                        </a:rPr>
                        <a:t>HS1</a:t>
                      </a:r>
                      <a:endParaRPr lang="en-US" sz="1600" b="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0" dirty="0">
                          <a:effectLst/>
                          <a:latin typeface="Arial Narrow" panose="020B0606020202030204" pitchFamily="34" charset="0"/>
                          <a:ea typeface="Times New Roman" panose="02020603050405020304" pitchFamily="18" charset="0"/>
                          <a:cs typeface="Times New Roman" panose="02020603050405020304" pitchFamily="18" charset="0"/>
                        </a:rPr>
                        <a:t>HS2</a:t>
                      </a:r>
                      <a:endParaRPr lang="en-US" sz="1600" b="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0" dirty="0">
                          <a:effectLst/>
                          <a:latin typeface="Arial Narrow" panose="020B0606020202030204" pitchFamily="34" charset="0"/>
                          <a:ea typeface="Times New Roman" panose="02020603050405020304" pitchFamily="18" charset="0"/>
                          <a:cs typeface="Times New Roman" panose="02020603050405020304" pitchFamily="18" charset="0"/>
                        </a:rPr>
                        <a:t>HS2</a:t>
                      </a:r>
                      <a:endParaRPr lang="en-US" sz="1600" b="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0" dirty="0">
                          <a:effectLst/>
                          <a:latin typeface="Arial Narrow" panose="020B0606020202030204" pitchFamily="34" charset="0"/>
                          <a:ea typeface="Times New Roman" panose="02020603050405020304" pitchFamily="18" charset="0"/>
                          <a:cs typeface="Times New Roman" panose="02020603050405020304" pitchFamily="18" charset="0"/>
                        </a:rPr>
                        <a:t>TBCBKT</a:t>
                      </a:r>
                      <a:endParaRPr lang="en-US" sz="1600" b="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0" dirty="0">
                          <a:effectLst/>
                          <a:latin typeface="Arial Narrow" panose="020B0606020202030204" pitchFamily="34" charset="0"/>
                          <a:ea typeface="Times New Roman" panose="02020603050405020304" pitchFamily="18" charset="0"/>
                          <a:cs typeface="Times New Roman" panose="02020603050405020304" pitchFamily="18" charset="0"/>
                        </a:rPr>
                        <a:t>ĐI</a:t>
                      </a:r>
                      <a:r>
                        <a:rPr lang="en-US" sz="1600" b="0" dirty="0">
                          <a:effectLst/>
                          <a:latin typeface="Times New Roman" panose="02020603050405020304" pitchFamily="18" charset="0"/>
                          <a:ea typeface="Times New Roman" panose="02020603050405020304" pitchFamily="18" charset="0"/>
                          <a:cs typeface="Times New Roman" panose="02020603050405020304" pitchFamily="18" charset="0"/>
                        </a:rPr>
                        <a:t>Ể</a:t>
                      </a:r>
                      <a:r>
                        <a:rPr lang="en-US" sz="1600" b="0" dirty="0">
                          <a:effectLst/>
                          <a:latin typeface="Arial Narrow" panose="020B0606020202030204" pitchFamily="34" charset="0"/>
                          <a:ea typeface="Times New Roman" panose="02020603050405020304" pitchFamily="18" charset="0"/>
                          <a:cs typeface="Times New Roman" panose="02020603050405020304" pitchFamily="18" charset="0"/>
                        </a:rPr>
                        <a:t>M THI</a:t>
                      </a:r>
                      <a:endParaRPr lang="en-US" sz="1600" b="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0" dirty="0">
                          <a:effectLst/>
                          <a:latin typeface="Arial Narrow" panose="020B0606020202030204" pitchFamily="34" charset="0"/>
                          <a:ea typeface="Times New Roman" panose="02020603050405020304" pitchFamily="18" charset="0"/>
                          <a:cs typeface="Times New Roman" panose="02020603050405020304" pitchFamily="18" charset="0"/>
                        </a:rPr>
                        <a:t>ĐHP</a:t>
                      </a:r>
                      <a:endParaRPr lang="en-US" sz="1600" b="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r h="370840">
                <a:tc>
                  <a:txBody>
                    <a:bodyPr/>
                    <a:lstStyle/>
                    <a:p>
                      <a:pPr marL="0" marR="0" algn="ctr">
                        <a:spcBef>
                          <a:spcPts val="0"/>
                        </a:spcBef>
                        <a:spcAft>
                          <a:spcPts val="0"/>
                        </a:spcAft>
                      </a:pPr>
                      <a:r>
                        <a:rPr lang="en-US" sz="1600" b="0">
                          <a:effectLst/>
                          <a:latin typeface="Arial Narrow" panose="020B0606020202030204" pitchFamily="34" charset="0"/>
                          <a:ea typeface="Times New Roman" panose="02020603050405020304" pitchFamily="18" charset="0"/>
                          <a:cs typeface="Times New Roman" panose="02020603050405020304" pitchFamily="18" charset="0"/>
                        </a:rPr>
                        <a:t>01</a:t>
                      </a:r>
                      <a:endParaRPr lang="en-US" sz="1600" b="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tabLst>
                          <a:tab pos="2743200" algn="ctr"/>
                          <a:tab pos="5486400" algn="r"/>
                          <a:tab pos="457200" algn="l"/>
                        </a:tabLst>
                      </a:pPr>
                      <a:r>
                        <a:rPr lang="en-US" sz="1600" b="0">
                          <a:effectLst/>
                          <a:latin typeface="Arial Narrow" panose="020B0606020202030204" pitchFamily="34" charset="0"/>
                          <a:ea typeface="Times New Roman" panose="02020603050405020304" pitchFamily="18" charset="0"/>
                          <a:cs typeface="Times New Roman" panose="02020603050405020304" pitchFamily="18" charset="0"/>
                        </a:rPr>
                        <a:t>Tr</a:t>
                      </a:r>
                      <a:r>
                        <a:rPr lang="en-US" sz="1600" b="0">
                          <a:effectLst/>
                          <a:latin typeface="Times New Roman" panose="02020603050405020304" pitchFamily="18" charset="0"/>
                          <a:ea typeface="Times New Roman" panose="02020603050405020304" pitchFamily="18" charset="0"/>
                          <a:cs typeface="Times New Roman" panose="02020603050405020304" pitchFamily="18" charset="0"/>
                        </a:rPr>
                        <a:t>ầ</a:t>
                      </a:r>
                      <a:r>
                        <a:rPr lang="en-US" sz="1600" b="0">
                          <a:effectLst/>
                          <a:latin typeface="Arial Narrow" panose="020B0606020202030204" pitchFamily="34" charset="0"/>
                          <a:ea typeface="Times New Roman" panose="02020603050405020304" pitchFamily="18" charset="0"/>
                          <a:cs typeface="Times New Roman" panose="02020603050405020304" pitchFamily="18" charset="0"/>
                        </a:rPr>
                        <a:t>n Văn B</a:t>
                      </a:r>
                      <a:endParaRPr lang="en-US" sz="1600" b="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0">
                          <a:effectLst/>
                          <a:latin typeface="Arial Narrow" panose="020B0606020202030204" pitchFamily="34" charset="0"/>
                          <a:ea typeface="Times New Roman" panose="02020603050405020304" pitchFamily="18" charset="0"/>
                          <a:cs typeface="Times New Roman" panose="02020603050405020304" pitchFamily="18" charset="0"/>
                        </a:rPr>
                        <a:t>5</a:t>
                      </a:r>
                      <a:endParaRPr lang="en-US" sz="1600" b="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0">
                          <a:effectLst/>
                          <a:latin typeface="Arial Narrow" panose="020B0606020202030204" pitchFamily="34" charset="0"/>
                          <a:ea typeface="Times New Roman" panose="02020603050405020304" pitchFamily="18" charset="0"/>
                          <a:cs typeface="Times New Roman" panose="02020603050405020304" pitchFamily="18" charset="0"/>
                        </a:rPr>
                        <a:t>7</a:t>
                      </a:r>
                      <a:endParaRPr lang="en-US" sz="1600" b="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0">
                          <a:effectLst/>
                          <a:latin typeface="Arial Narrow" panose="020B0606020202030204" pitchFamily="34" charset="0"/>
                          <a:ea typeface="Times New Roman" panose="02020603050405020304" pitchFamily="18" charset="0"/>
                          <a:cs typeface="Times New Roman" panose="02020603050405020304" pitchFamily="18" charset="0"/>
                        </a:rPr>
                        <a:t>5</a:t>
                      </a:r>
                      <a:endParaRPr lang="en-US" sz="1600" b="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0">
                          <a:effectLst/>
                          <a:latin typeface="Arial Narrow" panose="020B0606020202030204" pitchFamily="34" charset="0"/>
                          <a:ea typeface="Times New Roman" panose="02020603050405020304" pitchFamily="18" charset="0"/>
                          <a:cs typeface="Times New Roman" panose="02020603050405020304" pitchFamily="18" charset="0"/>
                        </a:rPr>
                        <a:t>8</a:t>
                      </a:r>
                      <a:endParaRPr lang="en-US" sz="1600" b="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0">
                          <a:effectLst/>
                          <a:latin typeface="Arial Narrow" panose="020B0606020202030204" pitchFamily="34" charset="0"/>
                          <a:ea typeface="Times New Roman" panose="02020603050405020304" pitchFamily="18" charset="0"/>
                          <a:cs typeface="Times New Roman" panose="02020603050405020304" pitchFamily="18" charset="0"/>
                        </a:rPr>
                        <a:t>8.3</a:t>
                      </a:r>
                      <a:endParaRPr lang="en-US" sz="1600" b="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0">
                          <a:effectLst/>
                          <a:latin typeface="Arial Narrow" panose="020B0606020202030204" pitchFamily="34" charset="0"/>
                          <a:ea typeface="Times New Roman" panose="02020603050405020304" pitchFamily="18" charset="0"/>
                          <a:cs typeface="Times New Roman" panose="02020603050405020304" pitchFamily="18" charset="0"/>
                        </a:rPr>
                        <a:t>2</a:t>
                      </a:r>
                      <a:endParaRPr lang="en-US" sz="1600" b="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0" dirty="0">
                          <a:effectLst/>
                          <a:latin typeface="Arial Narrow" panose="020B0606020202030204" pitchFamily="34" charset="0"/>
                          <a:ea typeface="Times New Roman" panose="02020603050405020304" pitchFamily="18" charset="0"/>
                          <a:cs typeface="Times New Roman" panose="02020603050405020304" pitchFamily="18" charset="0"/>
                        </a:rPr>
                        <a:t>5.2</a:t>
                      </a:r>
                      <a:endParaRPr lang="en-US" sz="1600" b="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7" name="Rectangle 6"/>
          <p:cNvSpPr/>
          <p:nvPr/>
        </p:nvSpPr>
        <p:spPr>
          <a:xfrm>
            <a:off x="1295402" y="3282806"/>
            <a:ext cx="8967714" cy="461665"/>
          </a:xfrm>
          <a:prstGeom prst="rect">
            <a:avLst/>
          </a:prstGeom>
        </p:spPr>
        <p:txBody>
          <a:bodyPr wrap="square">
            <a:spAutoFit/>
          </a:bodyPr>
          <a:lstStyle/>
          <a:p>
            <a:pPr marL="900430" marR="0" algn="just">
              <a:spcBef>
                <a:spcPts val="0"/>
              </a:spcBef>
              <a:spcAft>
                <a:spcPts val="0"/>
              </a:spcAft>
            </a:pPr>
            <a:r>
              <a:rPr lang="en-US" sz="2400" i="1" dirty="0" err="1">
                <a:latin typeface="Times New Roman" panose="02020603050405020304" pitchFamily="18" charset="0"/>
                <a:ea typeface="Times New Roman" panose="02020603050405020304" pitchFamily="18" charset="0"/>
              </a:rPr>
              <a:t>Trường</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hợp</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này</a:t>
            </a:r>
            <a:r>
              <a:rPr lang="en-US" sz="2400" i="1" dirty="0">
                <a:latin typeface="Times New Roman" panose="02020603050405020304" pitchFamily="18" charset="0"/>
                <a:ea typeface="Times New Roman" panose="02020603050405020304" pitchFamily="18" charset="0"/>
              </a:rPr>
              <a:t> SV </a:t>
            </a:r>
            <a:r>
              <a:rPr lang="en-US" sz="2400" b="1" i="1" dirty="0" err="1">
                <a:latin typeface="Times New Roman" panose="02020603050405020304" pitchFamily="18" charset="0"/>
                <a:ea typeface="Times New Roman" panose="02020603050405020304" pitchFamily="18" charset="0"/>
              </a:rPr>
              <a:t>chưa</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đạt</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yêu</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cầu</a:t>
            </a:r>
            <a:r>
              <a:rPr lang="en-US" sz="2400" i="1" dirty="0">
                <a:latin typeface="Times New Roman" panose="02020603050405020304" pitchFamily="18" charset="0"/>
                <a:ea typeface="Times New Roman" panose="02020603050405020304" pitchFamily="18" charset="0"/>
              </a:rPr>
              <a:t> do </a:t>
            </a:r>
            <a:r>
              <a:rPr lang="en-US" sz="2400" i="1" dirty="0" err="1">
                <a:latin typeface="Times New Roman" panose="02020603050405020304" pitchFamily="18" charset="0"/>
                <a:ea typeface="Times New Roman" panose="02020603050405020304" pitchFamily="18" charset="0"/>
              </a:rPr>
              <a:t>điểm</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thi</a:t>
            </a:r>
            <a:r>
              <a:rPr lang="en-US" sz="2400" i="1" dirty="0">
                <a:latin typeface="Times New Roman" panose="02020603050405020304" pitchFamily="18" charset="0"/>
                <a:ea typeface="Times New Roman" panose="02020603050405020304" pitchFamily="18" charset="0"/>
              </a:rPr>
              <a:t> &lt;3</a:t>
            </a: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396551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629920" marR="0">
              <a:spcBef>
                <a:spcPts val="600"/>
              </a:spcBef>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VD3: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như</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r>
              <a:rPr lang="en-US" sz="4000" dirty="0">
                <a:latin typeface="VNI-Times" pitchFamily="2" charset="0"/>
                <a:ea typeface="Times New Roman" panose="02020603050405020304" pitchFamily="18" charset="0"/>
                <a:cs typeface="Times New Roman" panose="02020603050405020304" pitchFamily="18" charset="0"/>
              </a:rPr>
              <a:t/>
            </a:r>
            <a:br>
              <a:rPr lang="en-US" sz="4000" dirty="0">
                <a:latin typeface="VNI-Times" pitchFamily="2" charset="0"/>
                <a:ea typeface="Times New Roman" panose="02020603050405020304" pitchFamily="18" charset="0"/>
                <a:cs typeface="Times New Roman" panose="02020603050405020304" pitchFamily="18" charset="0"/>
              </a:rPr>
            </a:b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99927581"/>
              </p:ext>
            </p:extLst>
          </p:nvPr>
        </p:nvGraphicFramePr>
        <p:xfrm>
          <a:off x="1295400" y="2688608"/>
          <a:ext cx="9601200" cy="1801506"/>
        </p:xfrm>
        <a:graphic>
          <a:graphicData uri="http://schemas.openxmlformats.org/drawingml/2006/table">
            <a:tbl>
              <a:tblPr firstRow="1" bandRow="1">
                <a:tableStyleId>{5C22544A-7EE6-4342-B048-85BDC9FD1C3A}</a:tableStyleId>
              </a:tblPr>
              <a:tblGrid>
                <a:gridCol w="1066800"/>
                <a:gridCol w="1066800"/>
                <a:gridCol w="1066800"/>
                <a:gridCol w="1066800"/>
                <a:gridCol w="1066800"/>
                <a:gridCol w="1066800"/>
                <a:gridCol w="1066800"/>
                <a:gridCol w="1066800"/>
                <a:gridCol w="1066800"/>
              </a:tblGrid>
              <a:tr h="1023340">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STT</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H</a:t>
                      </a: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Ọ</a:t>
                      </a: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 VÀ TÊN</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HS1</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HS1</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HS2</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HS2</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TBCBKT</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ĐI</a:t>
                      </a: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Ể</a:t>
                      </a: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M THI</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ĐHP</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r h="778166">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01</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tabLst>
                          <a:tab pos="2743200" algn="ctr"/>
                          <a:tab pos="5486400" algn="r"/>
                          <a:tab pos="457200" algn="l"/>
                        </a:tabLst>
                      </a:pPr>
                      <a:r>
                        <a:rPr lang="en-US" sz="1600" b="1" dirty="0" err="1">
                          <a:effectLst/>
                          <a:latin typeface="Arial Narrow" panose="020B0606020202030204" pitchFamily="34" charset="0"/>
                          <a:ea typeface="Times New Roman" panose="02020603050405020304" pitchFamily="18" charset="0"/>
                          <a:cs typeface="Times New Roman" panose="02020603050405020304" pitchFamily="18" charset="0"/>
                        </a:rPr>
                        <a:t>Tr</a:t>
                      </a:r>
                      <a:r>
                        <a:rPr lang="en-US" sz="1600" b="1" dirty="0" err="1">
                          <a:effectLst/>
                          <a:latin typeface="Times New Roman" panose="02020603050405020304" pitchFamily="18" charset="0"/>
                          <a:ea typeface="Times New Roman" panose="02020603050405020304" pitchFamily="18" charset="0"/>
                          <a:cs typeface="Times New Roman" panose="02020603050405020304" pitchFamily="18" charset="0"/>
                        </a:rPr>
                        <a:t>ầ</a:t>
                      </a:r>
                      <a:r>
                        <a:rPr lang="en-US" sz="1600" b="1" dirty="0" err="1">
                          <a:effectLst/>
                          <a:latin typeface="Arial Narrow" panose="020B0606020202030204" pitchFamily="34" charset="0"/>
                          <a:ea typeface="Times New Roman" panose="02020603050405020304" pitchFamily="18" charset="0"/>
                          <a:cs typeface="Times New Roman" panose="02020603050405020304" pitchFamily="18" charset="0"/>
                        </a:rPr>
                        <a:t>n</a:t>
                      </a: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 </a:t>
                      </a:r>
                      <a:r>
                        <a:rPr lang="en-US" sz="1600" b="1" dirty="0" err="1">
                          <a:effectLst/>
                          <a:latin typeface="Arial Narrow" panose="020B0606020202030204" pitchFamily="34" charset="0"/>
                          <a:ea typeface="Times New Roman" panose="02020603050405020304" pitchFamily="18" charset="0"/>
                          <a:cs typeface="Times New Roman" panose="02020603050405020304" pitchFamily="18" charset="0"/>
                        </a:rPr>
                        <a:t>Văn</a:t>
                      </a: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 B</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5</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7</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5</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8</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6.3</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6</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6.1</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5" name="Rectangle 4"/>
          <p:cNvSpPr/>
          <p:nvPr/>
        </p:nvSpPr>
        <p:spPr>
          <a:xfrm>
            <a:off x="1295402" y="3221250"/>
            <a:ext cx="7848598" cy="1923604"/>
          </a:xfrm>
          <a:prstGeom prst="rect">
            <a:avLst/>
          </a:prstGeom>
        </p:spPr>
        <p:txBody>
          <a:bodyPr wrap="square">
            <a:spAutoFit/>
          </a:bodyPr>
          <a:lstStyle/>
          <a:p>
            <a:pPr marL="900430" marR="0" algn="just">
              <a:spcBef>
                <a:spcPts val="0"/>
              </a:spcBef>
              <a:spcAft>
                <a:spcPts val="0"/>
              </a:spcAft>
            </a:pPr>
            <a:r>
              <a:rPr lang="en-US" sz="1300" i="1" dirty="0" smtClean="0">
                <a:latin typeface="Times New Roman" panose="02020603050405020304" pitchFamily="18" charset="0"/>
                <a:ea typeface="Times New Roman" panose="02020603050405020304" pitchFamily="18" charset="0"/>
              </a:rPr>
              <a:t>T</a:t>
            </a:r>
          </a:p>
          <a:p>
            <a:pPr marL="900430" marR="0" algn="just">
              <a:spcBef>
                <a:spcPts val="0"/>
              </a:spcBef>
              <a:spcAft>
                <a:spcPts val="0"/>
              </a:spcAft>
            </a:pPr>
            <a:endParaRPr lang="en-US" sz="1300" i="1" dirty="0">
              <a:latin typeface="Times New Roman" panose="02020603050405020304" pitchFamily="18" charset="0"/>
              <a:ea typeface="Times New Roman" panose="02020603050405020304" pitchFamily="18" charset="0"/>
            </a:endParaRPr>
          </a:p>
          <a:p>
            <a:pPr marL="900430" marR="0" algn="just">
              <a:spcBef>
                <a:spcPts val="0"/>
              </a:spcBef>
              <a:spcAft>
                <a:spcPts val="0"/>
              </a:spcAft>
            </a:pPr>
            <a:endParaRPr lang="en-US" sz="1300" i="1" dirty="0" smtClean="0">
              <a:latin typeface="Times New Roman" panose="02020603050405020304" pitchFamily="18" charset="0"/>
              <a:ea typeface="Times New Roman" panose="02020603050405020304" pitchFamily="18" charset="0"/>
            </a:endParaRPr>
          </a:p>
          <a:p>
            <a:pPr marL="900430" marR="0" algn="just">
              <a:spcBef>
                <a:spcPts val="0"/>
              </a:spcBef>
              <a:spcAft>
                <a:spcPts val="0"/>
              </a:spcAft>
            </a:pPr>
            <a:endParaRPr lang="en-US" sz="1300" i="1" dirty="0">
              <a:latin typeface="Times New Roman" panose="02020603050405020304" pitchFamily="18" charset="0"/>
              <a:ea typeface="Times New Roman" panose="02020603050405020304" pitchFamily="18" charset="0"/>
            </a:endParaRPr>
          </a:p>
          <a:p>
            <a:pPr marL="900430" marR="0" algn="just">
              <a:spcBef>
                <a:spcPts val="0"/>
              </a:spcBef>
              <a:spcAft>
                <a:spcPts val="0"/>
              </a:spcAft>
            </a:pPr>
            <a:endParaRPr lang="en-US" sz="1300" i="1" dirty="0" smtClean="0">
              <a:latin typeface="Times New Roman" panose="02020603050405020304" pitchFamily="18" charset="0"/>
              <a:ea typeface="Times New Roman" panose="02020603050405020304" pitchFamily="18" charset="0"/>
            </a:endParaRPr>
          </a:p>
          <a:p>
            <a:pPr marL="900430" marR="0" algn="just">
              <a:spcBef>
                <a:spcPts val="0"/>
              </a:spcBef>
              <a:spcAft>
                <a:spcPts val="0"/>
              </a:spcAft>
            </a:pPr>
            <a:endParaRPr lang="en-US" sz="1300" i="1" dirty="0">
              <a:latin typeface="Times New Roman" panose="02020603050405020304" pitchFamily="18" charset="0"/>
              <a:ea typeface="Times New Roman" panose="02020603050405020304" pitchFamily="18" charset="0"/>
            </a:endParaRPr>
          </a:p>
          <a:p>
            <a:pPr marL="900430" marR="0" algn="just">
              <a:spcBef>
                <a:spcPts val="0"/>
              </a:spcBef>
              <a:spcAft>
                <a:spcPts val="0"/>
              </a:spcAft>
            </a:pPr>
            <a:endParaRPr lang="en-US" sz="1300" i="1" dirty="0" smtClean="0">
              <a:latin typeface="Times New Roman" panose="02020603050405020304" pitchFamily="18" charset="0"/>
              <a:ea typeface="Times New Roman" panose="02020603050405020304" pitchFamily="18" charset="0"/>
            </a:endParaRPr>
          </a:p>
          <a:p>
            <a:pPr marL="900430" marR="0" algn="just">
              <a:spcBef>
                <a:spcPts val="0"/>
              </a:spcBef>
              <a:spcAft>
                <a:spcPts val="0"/>
              </a:spcAft>
            </a:pPr>
            <a:r>
              <a:rPr lang="en-US" sz="2000" i="1" dirty="0" err="1" smtClean="0">
                <a:latin typeface="Times New Roman" panose="02020603050405020304" pitchFamily="18" charset="0"/>
                <a:ea typeface="Times New Roman" panose="02020603050405020304" pitchFamily="18" charset="0"/>
              </a:rPr>
              <a:t>Trường</a:t>
            </a:r>
            <a:r>
              <a:rPr lang="en-US" sz="2000" i="1" dirty="0" smtClean="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hợp</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này</a:t>
            </a:r>
            <a:r>
              <a:rPr lang="en-US" sz="2000" i="1" dirty="0">
                <a:latin typeface="Times New Roman" panose="02020603050405020304" pitchFamily="18" charset="0"/>
                <a:ea typeface="Times New Roman" panose="02020603050405020304" pitchFamily="18" charset="0"/>
              </a:rPr>
              <a:t> SV </a:t>
            </a:r>
            <a:r>
              <a:rPr lang="en-US" sz="2000" b="1" i="1" dirty="0" err="1">
                <a:latin typeface="Times New Roman" panose="02020603050405020304" pitchFamily="18" charset="0"/>
                <a:ea typeface="Times New Roman" panose="02020603050405020304" pitchFamily="18" charset="0"/>
              </a:rPr>
              <a:t>đạt</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yêu</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cầu</a:t>
            </a:r>
            <a:r>
              <a:rPr lang="en-US" sz="2000" i="1" dirty="0">
                <a:latin typeface="Times New Roman" panose="02020603050405020304" pitchFamily="18" charset="0"/>
                <a:ea typeface="Times New Roman" panose="02020603050405020304" pitchFamily="18" charset="0"/>
              </a:rPr>
              <a:t> do TBHP&gt;5 </a:t>
            </a:r>
            <a:r>
              <a:rPr lang="en-US" sz="2000" i="1" dirty="0" err="1">
                <a:latin typeface="Times New Roman" panose="02020603050405020304" pitchFamily="18" charset="0"/>
                <a:ea typeface="Times New Roman" panose="02020603050405020304" pitchFamily="18" charset="0"/>
              </a:rPr>
              <a:t>và</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Điểm</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thi</a:t>
            </a:r>
            <a:r>
              <a:rPr lang="en-US" sz="2000" i="1" dirty="0">
                <a:latin typeface="Times New Roman" panose="02020603050405020304" pitchFamily="18" charset="0"/>
                <a:ea typeface="Times New Roman" panose="02020603050405020304" pitchFamily="18" charset="0"/>
              </a:rPr>
              <a:t> &gt;3</a:t>
            </a:r>
            <a:endParaRPr lang="en-US" sz="2000" dirty="0">
              <a:latin typeface="Times New Roman" panose="02020603050405020304" pitchFamily="18" charset="0"/>
              <a:ea typeface="Times New Roman" panose="02020603050405020304" pitchFamily="18" charset="0"/>
            </a:endParaRPr>
          </a:p>
          <a:p>
            <a:pPr algn="just"/>
            <a:r>
              <a:rPr lang="en-US" sz="800" b="1" dirty="0">
                <a:latin typeface="Times New Roman" panose="02020603050405020304" pitchFamily="18"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925073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indent="-285750">
              <a:spcBef>
                <a:spcPts val="0"/>
              </a:spcBef>
            </a:pPr>
            <a:r>
              <a:rPr lang="en-US" sz="2400" b="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II) </a:t>
            </a:r>
            <a:r>
              <a:rPr lang="en-US" sz="2400" b="1" u="sng"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QUI ĐỊNH THỜI GIAN ĐÀO TẠO CHO KHÓA HỌC</a:t>
            </a:r>
            <a:r>
              <a:rPr lang="en-US" sz="2400" b="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r>
            <a:b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br>
            <a:endParaRPr lang="en-US" dirty="0"/>
          </a:p>
        </p:txBody>
      </p:sp>
      <p:sp>
        <p:nvSpPr>
          <p:cNvPr id="3" name="Content Placeholder 2"/>
          <p:cNvSpPr>
            <a:spLocks noGrp="1"/>
          </p:cNvSpPr>
          <p:nvPr>
            <p:ph idx="1"/>
          </p:nvPr>
        </p:nvSpPr>
        <p:spPr/>
        <p:txBody>
          <a:bodyPr/>
          <a:lstStyle/>
          <a:p>
            <a:pPr marL="0" marR="0" indent="360680" algn="just">
              <a:spcBef>
                <a:spcPts val="0"/>
              </a:spcBef>
              <a:spcAft>
                <a:spcPts val="0"/>
              </a:spcAft>
            </a:pPr>
            <a:r>
              <a:rPr lang="en-US" dirty="0" err="1" smtClean="0">
                <a:latin typeface="Times New Roman" panose="02020603050405020304" pitchFamily="18" charset="0"/>
                <a:ea typeface="Times New Roman" panose="02020603050405020304" pitchFamily="18" charset="0"/>
              </a:rPr>
              <a:t>Thời</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đê</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thành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bao</a:t>
            </a:r>
            <a:r>
              <a:rPr lang="en-US"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gồm</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thời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gian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tối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đa</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để</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hoàn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thành</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các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học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phần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trong</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chương</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trình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tư</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thời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điểm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bắt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đầu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phần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thư</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nhất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thành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phần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cuối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cùng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của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thời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gian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tối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đa</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đê</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hoàn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thành</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các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môn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thi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tốt</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nghiệp</a:t>
            </a:r>
            <a:r>
              <a:rPr lang="en-US" dirty="0">
                <a:latin typeface="Times New Roman" panose="02020603050405020304" pitchFamily="18" charset="0"/>
                <a:ea typeface="Times New Roman" panose="02020603050405020304" pitchFamily="18" charset="0"/>
              </a:rPr>
              <a:t>. </a:t>
            </a:r>
            <a:endParaRPr lang="en-US" sz="2000" dirty="0">
              <a:latin typeface="Times New Roman" panose="02020603050405020304" pitchFamily="18" charset="0"/>
              <a:ea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US" i="1" dirty="0" err="1">
                <a:latin typeface="Times New Roman" panose="02020603050405020304" pitchFamily="18" charset="0"/>
                <a:ea typeface="Times New Roman" panose="02020603050405020304" pitchFamily="18" charset="0"/>
              </a:rPr>
              <a:t>Thời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gian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tối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đa</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đê</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học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sinh</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hoàn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thành</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chương</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trình</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là</a:t>
            </a:r>
            <a:r>
              <a:rPr lang="en-US" i="1" dirty="0">
                <a:latin typeface="Times New Roman" panose="02020603050405020304" pitchFamily="18" charset="0"/>
                <a:ea typeface="Times New Roman" panose="02020603050405020304" pitchFamily="18" charset="0"/>
              </a:rPr>
              <a:t> 6 </a:t>
            </a:r>
            <a:r>
              <a:rPr lang="en-US" i="1" dirty="0" err="1">
                <a:latin typeface="Times New Roman" panose="02020603050405020304" pitchFamily="18" charset="0"/>
                <a:ea typeface="Times New Roman" panose="02020603050405020304" pitchFamily="18" charset="0"/>
              </a:rPr>
              <a:t>năm</a:t>
            </a:r>
            <a:r>
              <a:rPr lang="en-US" i="1"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US" i="1" dirty="0" err="1">
                <a:latin typeface="Times New Roman" panose="02020603050405020304" pitchFamily="18" charset="0"/>
                <a:ea typeface="Times New Roman" panose="02020603050405020304" pitchFamily="18" charset="0"/>
              </a:rPr>
              <a:t>Thời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gian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tối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đa</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đê</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hoàn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thành</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các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môn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thi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tốt</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nghiệp</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là</a:t>
            </a:r>
            <a:r>
              <a:rPr lang="en-US" i="1" dirty="0">
                <a:latin typeface="Times New Roman" panose="02020603050405020304" pitchFamily="18" charset="0"/>
                <a:ea typeface="Times New Roman" panose="02020603050405020304" pitchFamily="18" charset="0"/>
              </a:rPr>
              <a:t> 3 </a:t>
            </a:r>
            <a:r>
              <a:rPr lang="en-US" i="1" dirty="0" err="1">
                <a:latin typeface="Times New Roman" panose="02020603050405020304" pitchFamily="18" charset="0"/>
                <a:ea typeface="Times New Roman" panose="02020603050405020304" pitchFamily="18" charset="0"/>
              </a:rPr>
              <a:t>năm</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được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tính</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tư</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ngày</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kết</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thúc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kỳ</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thi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tốt</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nghiệp</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lần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thứ</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nhất</a:t>
            </a:r>
            <a:r>
              <a:rPr lang="en-US" i="1"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40575423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indent="-285750">
              <a:spcBef>
                <a:spcPts val="0"/>
              </a:spcBef>
            </a:pPr>
            <a:r>
              <a:rPr lang="en-US" sz="2200" b="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III) </a:t>
            </a:r>
            <a:r>
              <a:rPr lang="en-US" sz="2200" b="1" u="sng"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MIỄN TRỪ, BẢO LƯU ĐIỂM HỌC TẬP</a:t>
            </a:r>
            <a:r>
              <a:rPr lang="en-US" sz="2200" b="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a:t>
            </a:r>
            <a:r>
              <a:rPr lang="en-US" sz="19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r>
            <a:br>
              <a:rPr lang="en-US" sz="19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br>
            <a:endParaRPr lang="en-US" dirty="0"/>
          </a:p>
        </p:txBody>
      </p:sp>
      <p:sp>
        <p:nvSpPr>
          <p:cNvPr id="3" name="Content Placeholder 2"/>
          <p:cNvSpPr>
            <a:spLocks noGrp="1"/>
          </p:cNvSpPr>
          <p:nvPr>
            <p:ph idx="1"/>
          </p:nvPr>
        </p:nvSpPr>
        <p:spPr/>
        <p:txBody>
          <a:bodyPr>
            <a:normAutofit fontScale="92500"/>
          </a:bodyPr>
          <a:lstStyle/>
          <a:p>
            <a:pPr marL="0" marR="0" indent="360680" algn="just">
              <a:spcBef>
                <a:spcPts val="0"/>
              </a:spcBef>
              <a:spcAft>
                <a:spcPts val="0"/>
              </a:spcAft>
            </a:pPr>
            <a:r>
              <a:rPr lang="en-US" dirty="0" smtClean="0">
                <a:latin typeface="Times New Roman" panose="02020603050405020304" pitchFamily="18" charset="0"/>
                <a:ea typeface="Times New Roman" panose="02020603050405020304" pitchFamily="18" charset="0"/>
              </a:rPr>
              <a:t>1</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Việc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giảm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học</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học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phần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Giáo</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dục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quốc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phòng</a:t>
            </a:r>
            <a:r>
              <a:rPr lang="en-US" b="1" i="1" dirty="0">
                <a:latin typeface="Times New Roman" panose="02020603050405020304" pitchFamily="18" charset="0"/>
                <a:ea typeface="Times New Roman" panose="02020603050405020304" pitchFamily="18" charset="0"/>
              </a:rPr>
              <a:t> - an </a:t>
            </a:r>
            <a:r>
              <a:rPr lang="en-US" b="1" i="1" dirty="0" err="1">
                <a:latin typeface="Times New Roman" panose="02020603050405020304" pitchFamily="18" charset="0"/>
                <a:ea typeface="Times New Roman" panose="02020603050405020304" pitchFamily="18" charset="0"/>
              </a:rPr>
              <a:t>ninh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thuộc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kiến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thức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chung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thực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tổ</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chức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dạy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đánh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giá</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quả</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môn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phần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Giáo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dục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quốc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phòng</a:t>
            </a:r>
            <a:r>
              <a:rPr lang="en-US" dirty="0">
                <a:latin typeface="Times New Roman" panose="02020603050405020304" pitchFamily="18" charset="0"/>
                <a:ea typeface="Times New Roman" panose="02020603050405020304" pitchFamily="18" charset="0"/>
              </a:rPr>
              <a:t> - an </a:t>
            </a:r>
            <a:r>
              <a:rPr lang="en-US" dirty="0" err="1">
                <a:latin typeface="Times New Roman" panose="02020603050405020304" pitchFamily="18" charset="0"/>
                <a:ea typeface="Times New Roman" panose="02020603050405020304" pitchFamily="18" charset="0"/>
              </a:rPr>
              <a:t>ninh</a:t>
            </a:r>
            <a:r>
              <a:rPr lang="en-US" dirty="0">
                <a:latin typeface="Times New Roman" panose="02020603050405020304" pitchFamily="18" charset="0"/>
                <a:ea typeface="Times New Roman" panose="02020603050405020304" pitchFamily="18" charset="0"/>
              </a:rPr>
              <a:t> do </a:t>
            </a:r>
            <a:r>
              <a:rPr lang="en-US" dirty="0" err="1">
                <a:latin typeface="Times New Roman" panose="02020603050405020304" pitchFamily="18" charset="0"/>
                <a:ea typeface="Times New Roman" panose="02020603050405020304" pitchFamily="18" charset="0"/>
              </a:rPr>
              <a:t>Bộ</a:t>
            </a:r>
            <a:r>
              <a:rPr lang="en-US" dirty="0">
                <a:latin typeface="Times New Roman" panose="02020603050405020304" pitchFamily="18" charset="0"/>
                <a:ea typeface="Times New Roman" panose="02020603050405020304" pitchFamily="18" charset="0"/>
              </a:rPr>
              <a:t> GDĐT ban </a:t>
            </a:r>
            <a:r>
              <a:rPr lang="en-US" dirty="0" err="1">
                <a:latin typeface="Times New Roman" panose="02020603050405020304" pitchFamily="18" charset="0"/>
                <a:ea typeface="Times New Roman" panose="02020603050405020304" pitchFamily="18" charset="0"/>
              </a:rPr>
              <a:t>hành</a:t>
            </a:r>
            <a:r>
              <a:rPr lang="en-US"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pPr marL="540385" marR="0" algn="just">
              <a:spcBef>
                <a:spcPts val="0"/>
              </a:spcBef>
              <a:spcAft>
                <a:spcPts val="0"/>
              </a:spcAft>
            </a:pPr>
            <a:r>
              <a:rPr lang="en-US" i="1" dirty="0">
                <a:latin typeface="Times New Roman" panose="02020603050405020304" pitchFamily="18" charset="0"/>
                <a:ea typeface="Times New Roman" panose="02020603050405020304" pitchFamily="18" charset="0"/>
              </a:rPr>
              <a:t>a. </a:t>
            </a:r>
            <a:r>
              <a:rPr lang="en-US" i="1" dirty="0" err="1">
                <a:latin typeface="Times New Roman" panose="02020603050405020304" pitchFamily="18" charset="0"/>
                <a:ea typeface="Times New Roman" panose="02020603050405020304" pitchFamily="18" charset="0"/>
              </a:rPr>
              <a:t>Đối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tượng</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được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miễn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học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môn</a:t>
            </a:r>
            <a:r>
              <a:rPr lang="en-US" i="1" dirty="0">
                <a:latin typeface="Times New Roman" panose="02020603050405020304" pitchFamily="18" charset="0"/>
                <a:ea typeface="Times New Roman" panose="02020603050405020304" pitchFamily="18" charset="0"/>
              </a:rPr>
              <a:t> GDQP-AN:</a:t>
            </a:r>
            <a:endParaRPr lang="en-US" sz="2000" dirty="0">
              <a:latin typeface="Times New Roman" panose="02020603050405020304" pitchFamily="18" charset="0"/>
              <a:ea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giấy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chứng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nhận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sĩ</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bằng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tốt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sĩ</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quân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đội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công</a:t>
            </a:r>
            <a:r>
              <a:rPr lang="en-US" dirty="0">
                <a:latin typeface="Times New Roman" panose="02020603050405020304" pitchFamily="18" charset="0"/>
                <a:ea typeface="Times New Roman" panose="02020603050405020304" pitchFamily="18" charset="0"/>
              </a:rPr>
              <a:t> an;</a:t>
            </a:r>
            <a:endParaRPr lang="en-US" sz="2000" dirty="0">
              <a:latin typeface="Times New Roman" panose="02020603050405020304" pitchFamily="18" charset="0"/>
              <a:ea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người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nước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ngoài</a:t>
            </a:r>
            <a:r>
              <a:rPr lang="en-US"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đào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tạo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văn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bằng</a:t>
            </a:r>
            <a:r>
              <a:rPr lang="en-US" dirty="0">
                <a:latin typeface="Times New Roman" panose="02020603050405020304" pitchFamily="18" charset="0"/>
                <a:ea typeface="Times New Roman" panose="02020603050405020304" pitchFamily="18" charset="0"/>
              </a:rPr>
              <a:t> 2, </a:t>
            </a:r>
            <a:r>
              <a:rPr lang="en-US" dirty="0" err="1">
                <a:latin typeface="Times New Roman" panose="02020603050405020304" pitchFamily="18" charset="0"/>
                <a:ea typeface="Times New Roman" panose="02020603050405020304" pitchFamily="18" charset="0"/>
              </a:rPr>
              <a:t>trình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độ</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trung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cấp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chuyên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đại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cao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đẳng</a:t>
            </a:r>
            <a:r>
              <a:rPr lang="en-US" dirty="0">
                <a:latin typeface="Times New Roman" panose="02020603050405020304" pitchFamily="18" charset="0"/>
                <a:ea typeface="Times New Roman" panose="02020603050405020304" pitchFamily="18" charset="0"/>
              </a:rPr>
              <a:t>. </a:t>
            </a:r>
            <a:endParaRPr lang="en-US" sz="2000" dirty="0">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41943222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540385" lvl="0" indent="-285750" algn="l">
              <a:spcBef>
                <a:spcPts val="0"/>
              </a:spcBef>
            </a:pPr>
            <a:r>
              <a:rPr lang="en-US" sz="2000"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b. </a:t>
            </a:r>
            <a:r>
              <a:rPr lang="en-US" sz="2000"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Đối</a:t>
            </a:r>
            <a:r>
              <a:rPr lang="en-US" sz="2000"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tượng</a:t>
            </a:r>
            <a:r>
              <a:rPr lang="en-US" sz="2000"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được</a:t>
            </a:r>
            <a:r>
              <a:rPr lang="en-US" sz="2000"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miễn</a:t>
            </a:r>
            <a:r>
              <a:rPr lang="en-US" sz="2000"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học</a:t>
            </a:r>
            <a:r>
              <a:rPr lang="en-US" sz="2000"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và</a:t>
            </a:r>
            <a:r>
              <a:rPr lang="en-US" sz="2000"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miễn</a:t>
            </a:r>
            <a:r>
              <a:rPr lang="en-US" sz="2000"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thi</a:t>
            </a:r>
            <a:r>
              <a:rPr lang="en-US" sz="2000"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các</a:t>
            </a:r>
            <a:r>
              <a:rPr lang="en-US" sz="2000"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học</a:t>
            </a:r>
            <a:r>
              <a:rPr lang="en-US" sz="2000"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phần</a:t>
            </a:r>
            <a:r>
              <a:rPr lang="en-US" sz="2000"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r>
            <a:b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b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Học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sinh</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sinh</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viên</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chuyển</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trường</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sinh</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viên</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đào</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tạo</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liên</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thông</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hoặc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hoàn</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thiện</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trình</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độ</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cao</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hơn</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được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miễn</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học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và</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thi</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các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học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phần</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đã</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học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b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br>
            <a:endParaRPr lang="en-US" sz="2000" dirty="0"/>
          </a:p>
        </p:txBody>
      </p:sp>
      <p:sp>
        <p:nvSpPr>
          <p:cNvPr id="3" name="Content Placeholder 2"/>
          <p:cNvSpPr>
            <a:spLocks noGrp="1"/>
          </p:cNvSpPr>
          <p:nvPr>
            <p:ph idx="1"/>
          </p:nvPr>
        </p:nvSpPr>
        <p:spPr/>
        <p:txBody>
          <a:bodyPr>
            <a:normAutofit fontScale="85000" lnSpcReduction="20000"/>
          </a:bodyPr>
          <a:lstStyle/>
          <a:p>
            <a:pPr marL="254635" marR="0" indent="0" algn="just">
              <a:spcBef>
                <a:spcPts val="0"/>
              </a:spcBef>
              <a:spcAft>
                <a:spcPts val="0"/>
              </a:spcAft>
              <a:buNone/>
            </a:pPr>
            <a:r>
              <a:rPr lang="en-US" i="1" dirty="0" smtClean="0">
                <a:latin typeface="Times New Roman" panose="02020603050405020304" pitchFamily="18" charset="0"/>
                <a:ea typeface="Times New Roman" panose="02020603050405020304" pitchFamily="18" charset="0"/>
              </a:rPr>
              <a:t>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Đối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tượng</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được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miễn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học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và</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miễn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thi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thực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hành</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kỹ</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năng</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quân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sự</a:t>
            </a:r>
            <a:r>
              <a:rPr lang="en-US" i="1"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pPr marR="0" lvl="0">
              <a:spcBef>
                <a:spcPts val="0"/>
              </a:spcBef>
              <a:spcAft>
                <a:spcPts val="0"/>
              </a:spcAft>
              <a:buFont typeface="Wingdings" panose="05000000000000000000" pitchFamily="2" charset="2"/>
              <a:buChar char="v"/>
            </a:pP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sĩ</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thuộc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tôn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giáo</a:t>
            </a:r>
            <a:r>
              <a:rPr lang="en-US" dirty="0">
                <a:latin typeface="Times New Roman" panose="02020603050405020304" pitchFamily="18" charset="0"/>
                <a:ea typeface="Times New Roman" panose="02020603050405020304" pitchFamily="18" charset="0"/>
              </a:rPr>
              <a:t>; </a:t>
            </a:r>
            <a:endParaRPr lang="en-US" sz="2000" dirty="0">
              <a:latin typeface="Times New Roman" panose="02020603050405020304" pitchFamily="18" charset="0"/>
              <a:ea typeface="Times New Roman" panose="02020603050405020304" pitchFamily="18" charset="0"/>
            </a:endParaRPr>
          </a:p>
          <a:p>
            <a:pPr marR="0" lvl="0">
              <a:spcBef>
                <a:spcPts val="0"/>
              </a:spcBef>
              <a:spcAft>
                <a:spcPts val="0"/>
              </a:spcAft>
              <a:buFont typeface="Wingdings" panose="05000000000000000000" pitchFamily="2" charset="2"/>
              <a:buChar char="v"/>
            </a:pP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khuyết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bẩm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bệnh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mãn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tính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làm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hạn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chế</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chức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năng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vận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động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giấy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chứng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nhận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bệnh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cấp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huyện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trở</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lên</a:t>
            </a:r>
            <a:r>
              <a:rPr lang="en-US" dirty="0">
                <a:latin typeface="Times New Roman" panose="02020603050405020304" pitchFamily="18" charset="0"/>
                <a:ea typeface="Times New Roman" panose="02020603050405020304" pitchFamily="18" charset="0"/>
              </a:rPr>
              <a:t>; </a:t>
            </a:r>
            <a:endParaRPr lang="en-US" sz="2000" dirty="0">
              <a:latin typeface="Times New Roman" panose="02020603050405020304" pitchFamily="18" charset="0"/>
              <a:ea typeface="Times New Roman" panose="02020603050405020304" pitchFamily="18" charset="0"/>
            </a:endParaRPr>
          </a:p>
          <a:p>
            <a:pPr marR="0" lvl="0">
              <a:spcBef>
                <a:spcPts val="0"/>
              </a:spcBef>
              <a:spcAft>
                <a:spcPts val="0"/>
              </a:spcAft>
              <a:buFont typeface="Wingdings" panose="05000000000000000000" pitchFamily="2" charset="2"/>
              <a:buChar char="v"/>
            </a:pP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đã</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hoàn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thành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nghĩa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vụ</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quân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giấy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xuất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ngũ</a:t>
            </a:r>
            <a:r>
              <a:rPr lang="en-US" dirty="0">
                <a:latin typeface="Times New Roman" panose="02020603050405020304" pitchFamily="18" charset="0"/>
                <a:ea typeface="Times New Roman" panose="02020603050405020304" pitchFamily="18" charset="0"/>
              </a:rPr>
              <a:t> do </a:t>
            </a:r>
            <a:r>
              <a:rPr lang="en-US" dirty="0" err="1">
                <a:latin typeface="Times New Roman" panose="02020603050405020304" pitchFamily="18" charset="0"/>
                <a:ea typeface="Times New Roman" panose="02020603050405020304" pitchFamily="18" charset="0"/>
              </a:rPr>
              <a:t>đơn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quân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đội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thẩm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quyền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cấp</a:t>
            </a:r>
            <a:r>
              <a:rPr lang="en-US" dirty="0">
                <a:latin typeface="Times New Roman" panose="02020603050405020304" pitchFamily="18" charset="0"/>
                <a:ea typeface="Times New Roman" panose="02020603050405020304" pitchFamily="18" charset="0"/>
              </a:rPr>
              <a:t>. </a:t>
            </a:r>
            <a:endParaRPr lang="en-US" sz="2000" dirty="0">
              <a:latin typeface="Times New Roman" panose="02020603050405020304" pitchFamily="18" charset="0"/>
              <a:ea typeface="Times New Roman" panose="02020603050405020304" pitchFamily="18" charset="0"/>
            </a:endParaRPr>
          </a:p>
          <a:p>
            <a:pPr marL="254635" marR="0" indent="0">
              <a:spcBef>
                <a:spcPts val="0"/>
              </a:spcBef>
              <a:spcAft>
                <a:spcPts val="0"/>
              </a:spcAft>
              <a:buNone/>
            </a:pPr>
            <a:r>
              <a:rPr lang="en-US" i="1" dirty="0">
                <a:latin typeface="Times New Roman" panose="02020603050405020304" pitchFamily="18" charset="0"/>
                <a:ea typeface="Times New Roman" panose="02020603050405020304" pitchFamily="18" charset="0"/>
              </a:rPr>
              <a:t>d. </a:t>
            </a:r>
            <a:r>
              <a:rPr lang="en-US" i="1" dirty="0" err="1">
                <a:latin typeface="Times New Roman" panose="02020603050405020304" pitchFamily="18" charset="0"/>
                <a:ea typeface="Times New Roman" panose="02020603050405020304" pitchFamily="18" charset="0"/>
              </a:rPr>
              <a:t>Đối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tượng</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được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tạm</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hoãn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học</a:t>
            </a:r>
            <a:r>
              <a:rPr lang="en-US" i="1"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pPr marR="0" lvl="0">
              <a:spcBef>
                <a:spcPts val="0"/>
              </a:spcBef>
              <a:spcAft>
                <a:spcPts val="0"/>
              </a:spcAft>
              <a:buFont typeface="Wingdings" panose="05000000000000000000" pitchFamily="2" charset="2"/>
              <a:buChar char="v"/>
            </a:pP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Việt</a:t>
            </a:r>
            <a:r>
              <a:rPr lang="en-US" dirty="0">
                <a:latin typeface="Times New Roman" panose="02020603050405020304" pitchFamily="18" charset="0"/>
                <a:ea typeface="Times New Roman" panose="02020603050405020304" pitchFamily="18" charset="0"/>
              </a:rPr>
              <a:t> Nam </a:t>
            </a:r>
            <a:r>
              <a:rPr lang="en-US" dirty="0" err="1">
                <a:latin typeface="Times New Roman" panose="02020603050405020304" pitchFamily="18" charset="0"/>
                <a:ea typeface="Times New Roman" panose="02020603050405020304" pitchFamily="18" charset="0"/>
              </a:rPr>
              <a:t>đang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tập</a:t>
            </a:r>
            <a:r>
              <a:rPr lang="en-US" dirty="0">
                <a:latin typeface="Times New Roman" panose="02020603050405020304" pitchFamily="18" charset="0"/>
                <a:ea typeface="Times New Roman" panose="02020603050405020304" pitchFamily="18" charset="0"/>
              </a:rPr>
              <a:t> ở </a:t>
            </a:r>
            <a:r>
              <a:rPr lang="en-US" dirty="0" err="1">
                <a:latin typeface="Times New Roman" panose="02020603050405020304" pitchFamily="18" charset="0"/>
                <a:ea typeface="Times New Roman" panose="02020603050405020304" pitchFamily="18" charset="0"/>
              </a:rPr>
              <a:t>nước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ngoài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đang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tại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nước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ngoài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doanh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với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nước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ngoài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tại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Việt</a:t>
            </a:r>
            <a:r>
              <a:rPr lang="en-US" dirty="0">
                <a:latin typeface="Times New Roman" panose="02020603050405020304" pitchFamily="18" charset="0"/>
                <a:ea typeface="Times New Roman" panose="02020603050405020304" pitchFamily="18" charset="0"/>
              </a:rPr>
              <a:t> Nam;</a:t>
            </a:r>
            <a:endParaRPr lang="en-US" sz="2000" dirty="0">
              <a:latin typeface="Times New Roman" panose="02020603050405020304" pitchFamily="18" charset="0"/>
              <a:ea typeface="Times New Roman" panose="02020603050405020304" pitchFamily="18" charset="0"/>
            </a:endParaRPr>
          </a:p>
          <a:p>
            <a:pPr marR="0" lvl="0">
              <a:spcBef>
                <a:spcPts val="0"/>
              </a:spcBef>
              <a:spcAft>
                <a:spcPts val="0"/>
              </a:spcAft>
              <a:buFont typeface="Wingdings" panose="05000000000000000000" pitchFamily="2" charset="2"/>
              <a:buChar char="v"/>
            </a:pP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ốm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đau</a:t>
            </a:r>
            <a:r>
              <a:rPr lang="en-US" dirty="0">
                <a:latin typeface="Times New Roman" panose="02020603050405020304" pitchFamily="18" charset="0"/>
                <a:ea typeface="Times New Roman" panose="02020603050405020304" pitchFamily="18" charset="0"/>
              </a:rPr>
              <a:t>, tai </a:t>
            </a:r>
            <a:r>
              <a:rPr lang="en-US" dirty="0" err="1">
                <a:latin typeface="Times New Roman" panose="02020603050405020304" pitchFamily="18" charset="0"/>
                <a:ea typeface="Times New Roman" panose="02020603050405020304" pitchFamily="18" charset="0"/>
              </a:rPr>
              <a:t>nạn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thiên</a:t>
            </a:r>
            <a:r>
              <a:rPr lang="en-US" dirty="0">
                <a:latin typeface="Times New Roman" panose="02020603050405020304" pitchFamily="18" charset="0"/>
                <a:ea typeface="Times New Roman" panose="02020603050405020304" pitchFamily="18" charset="0"/>
              </a:rPr>
              <a:t> tai, </a:t>
            </a:r>
            <a:r>
              <a:rPr lang="en-US" dirty="0" err="1">
                <a:latin typeface="Times New Roman" panose="02020603050405020304" pitchFamily="18" charset="0"/>
                <a:ea typeface="Times New Roman" panose="02020603050405020304" pitchFamily="18" charset="0"/>
              </a:rPr>
              <a:t>hỏa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hoạn</a:t>
            </a:r>
            <a:r>
              <a:rPr lang="en-US"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pPr marR="0" lvl="0">
              <a:spcBef>
                <a:spcPts val="0"/>
              </a:spcBef>
              <a:spcAft>
                <a:spcPts val="0"/>
              </a:spcAft>
              <a:buFont typeface="Wingdings" panose="05000000000000000000" pitchFamily="2" charset="2"/>
              <a:buChar char="v"/>
            </a:pP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phụ</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nữ</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đang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thai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nghỉ</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thai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sản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hành</a:t>
            </a:r>
            <a:r>
              <a:rPr lang="en-US"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37610937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180340" lvl="0" indent="360680" algn="l">
              <a:spcBef>
                <a:spcPts val="0"/>
              </a:spcBef>
            </a:pP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2.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Trừ</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trường</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hợp</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quy</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định</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tại</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khoản</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1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này</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học</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sinh</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được</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miễn</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trừ</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học</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tập</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trong</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một</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hoặc</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nhiều</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trường</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hợp</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4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sau</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b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br>
            <a:endParaRPr lang="en-US" sz="2400" dirty="0"/>
          </a:p>
        </p:txBody>
      </p:sp>
      <p:sp>
        <p:nvSpPr>
          <p:cNvPr id="3" name="Content Placeholder 2"/>
          <p:cNvSpPr>
            <a:spLocks noGrp="1"/>
          </p:cNvSpPr>
          <p:nvPr>
            <p:ph idx="1"/>
          </p:nvPr>
        </p:nvSpPr>
        <p:spPr/>
        <p:txBody>
          <a:bodyPr/>
          <a:lstStyle/>
          <a:p>
            <a:pPr marL="180340"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2. </a:t>
            </a:r>
            <a:r>
              <a:rPr lang="en-US" dirty="0" err="1">
                <a:latin typeface="Times New Roman" panose="02020603050405020304" pitchFamily="18" charset="0"/>
                <a:ea typeface="Times New Roman" panose="02020603050405020304" pitchFamily="18" charset="0"/>
              </a:rPr>
              <a:t>Trừ</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hợp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tại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khoản</a:t>
            </a:r>
            <a:r>
              <a:rPr lang="en-US" dirty="0">
                <a:latin typeface="Times New Roman" panose="02020603050405020304" pitchFamily="18" charset="0"/>
                <a:ea typeface="Times New Roman" panose="02020603050405020304" pitchFamily="18" charset="0"/>
              </a:rPr>
              <a:t> 1 </a:t>
            </a:r>
            <a:r>
              <a:rPr lang="en-US" dirty="0" err="1">
                <a:latin typeface="Times New Roman" panose="02020603050405020304" pitchFamily="18" charset="0"/>
                <a:ea typeface="Times New Roman" panose="02020603050405020304" pitchFamily="18" charset="0"/>
              </a:rPr>
              <a:t>này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trừ</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trong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một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nhiều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hợp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sau</a:t>
            </a:r>
            <a:r>
              <a:rPr lang="en-US" dirty="0">
                <a:latin typeface="Times New Roman" panose="02020603050405020304" pitchFamily="18" charset="0"/>
                <a:ea typeface="Times New Roman" panose="02020603050405020304" pitchFamily="18" charset="0"/>
              </a:rPr>
              <a:t>: </a:t>
            </a:r>
            <a:endParaRPr lang="en-US" sz="2000" dirty="0">
              <a:latin typeface="Times New Roman" panose="02020603050405020304" pitchFamily="18" charset="0"/>
              <a:ea typeface="Times New Roman" panose="02020603050405020304" pitchFamily="18" charset="0"/>
            </a:endParaRPr>
          </a:p>
          <a:p>
            <a:pPr marL="540385"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a)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miễn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học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miễn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thi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kết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thúc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học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phần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miễn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thi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tốt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trong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trình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đào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tạo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trong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hợp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đã</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được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công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nhận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tốt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nghiệp</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chương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trình</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đào</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tạo</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từ</a:t>
            </a:r>
            <a:r>
              <a:rPr lang="en-US" b="1" i="1" dirty="0">
                <a:latin typeface="Times New Roman" panose="02020603050405020304" pitchFamily="18" charset="0"/>
                <a:ea typeface="Times New Roman" panose="02020603050405020304" pitchFamily="18" charset="0"/>
              </a:rPr>
              <a:t> TCCN </a:t>
            </a:r>
            <a:r>
              <a:rPr lang="en-US" b="1" i="1" dirty="0" err="1">
                <a:latin typeface="Times New Roman" panose="02020603050405020304" pitchFamily="18" charset="0"/>
                <a:ea typeface="Times New Roman" panose="02020603050405020304" pitchFamily="18" charset="0"/>
              </a:rPr>
              <a:t>trơ</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lên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trong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học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phần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hoặc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môn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học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môn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thi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tốt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nghiệp</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có</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điểm</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đạt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yêu</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cầu</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và</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được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công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nhận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là</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tương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đương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với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học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phần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môn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thi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tốt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trong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trình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đào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tạo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32307369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0185" y="641445"/>
            <a:ext cx="9586413" cy="1644555"/>
          </a:xfrm>
        </p:spPr>
        <p:txBody>
          <a:bodyPr>
            <a:normAutofit fontScale="90000"/>
          </a:bodyPr>
          <a:lstStyle/>
          <a:p>
            <a:pPr marL="720090" lvl="0" indent="-179705" algn="l">
              <a:spcBef>
                <a:spcPts val="0"/>
              </a:spcBef>
            </a:pP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b)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Được</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miễn</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học</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miễn</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thi</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kết</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thúc</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học</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phần</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miễn</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thi</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tốt</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nghiệp</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đối</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với</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học</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phần</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Giáo</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dục</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Chính</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trị</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thuộc</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khối</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kiến</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thức</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chung</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trong</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trường</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hợp</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học</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sinh</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đã</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có</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văn</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bằng</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chứng</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chỉ</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tốt</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nghiệp</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chương</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trình</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trung</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cấp</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cao</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cấp</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lý</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luận</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chính</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trị</a:t>
            </a:r>
            <a:r>
              <a:rPr lang="en-US" sz="22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hoặc</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tương</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đương</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theo</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quy</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định</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của</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2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Đảng</a:t>
            </a:r>
            <a: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br>
              <a:rPr lang="en-US" sz="22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br>
            <a:endParaRPr lang="en-US" sz="2200" dirty="0"/>
          </a:p>
        </p:txBody>
      </p:sp>
      <p:sp>
        <p:nvSpPr>
          <p:cNvPr id="3" name="Content Placeholder 2"/>
          <p:cNvSpPr>
            <a:spLocks noGrp="1"/>
          </p:cNvSpPr>
          <p:nvPr>
            <p:ph idx="1"/>
          </p:nvPr>
        </p:nvSpPr>
        <p:spPr/>
        <p:txBody>
          <a:bodyPr>
            <a:normAutofit/>
          </a:bodyPr>
          <a:lstStyle/>
          <a:p>
            <a:pPr marL="540385" marR="0" indent="0" algn="just">
              <a:spcBef>
                <a:spcPts val="0"/>
              </a:spcBef>
              <a:spcAft>
                <a:spcPts val="0"/>
              </a:spcAft>
              <a:buNone/>
            </a:pPr>
            <a:r>
              <a:rPr lang="en-US" dirty="0" smtClean="0">
                <a:latin typeface="Times New Roman" panose="02020603050405020304" pitchFamily="18" charset="0"/>
                <a:ea typeface="Times New Roman" panose="02020603050405020304" pitchFamily="18" charset="0"/>
              </a:rPr>
              <a:t>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miễn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miễn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thúc</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học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phần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Ngoại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ngư</a:t>
            </a:r>
            <a:r>
              <a:rPr lang="en-US" b="1" i="1" dirty="0">
                <a:latin typeface="Times New Roman" panose="02020603050405020304" pitchFamily="18" charset="0"/>
                <a:ea typeface="Times New Roman" panose="02020603050405020304" pitchFamily="18" charset="0"/>
              </a:rPr>
              <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thuộc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khối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thức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chung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trong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hợp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đa</a:t>
            </a:r>
            <a:r>
              <a:rPr lang="en-US" dirty="0">
                <a:latin typeface="Times New Roman" panose="02020603050405020304" pitchFamily="18" charset="0"/>
                <a:ea typeface="Times New Roman" panose="02020603050405020304" pitchFamily="18" charset="0"/>
              </a:rPr>
              <a:t>̃ </a:t>
            </a:r>
            <a:r>
              <a:rPr lang="en-US" b="1" i="1" dirty="0">
                <a:latin typeface="Times New Roman" panose="02020603050405020304" pitchFamily="18" charset="0"/>
                <a:ea typeface="Times New Roman" panose="02020603050405020304" pitchFamily="18" charset="0"/>
              </a:rPr>
              <a:t>có </a:t>
            </a:r>
            <a:r>
              <a:rPr lang="en-US" b="1" i="1" dirty="0" err="1">
                <a:latin typeface="Times New Roman" panose="02020603050405020304" pitchFamily="18" charset="0"/>
                <a:ea typeface="Times New Roman" panose="02020603050405020304" pitchFamily="18" charset="0"/>
              </a:rPr>
              <a:t>chứng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chỉ</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ngoại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ngữ</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tương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đương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bậc</a:t>
            </a:r>
            <a:r>
              <a:rPr lang="en-US" b="1" i="1" dirty="0">
                <a:latin typeface="Times New Roman" panose="02020603050405020304" pitchFamily="18" charset="0"/>
                <a:ea typeface="Times New Roman" panose="02020603050405020304" pitchFamily="18" charset="0"/>
              </a:rPr>
              <a:t> 3 </a:t>
            </a:r>
            <a:r>
              <a:rPr lang="en-US" b="1" i="1" dirty="0" err="1">
                <a:latin typeface="Times New Roman" panose="02020603050405020304" pitchFamily="18" charset="0"/>
                <a:ea typeface="Times New Roman" panose="02020603050405020304" pitchFamily="18" charset="0"/>
              </a:rPr>
              <a:t>theo</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Khung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năng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lực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ngoại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ngữ</a:t>
            </a:r>
            <a:r>
              <a:rPr lang="en-US" b="1" i="1" dirty="0">
                <a:latin typeface="Times New Roman" panose="02020603050405020304" pitchFamily="18" charset="0"/>
                <a:ea typeface="Times New Roman" panose="02020603050405020304" pitchFamily="18" charset="0"/>
              </a:rPr>
              <a:t> 6 </a:t>
            </a:r>
            <a:r>
              <a:rPr lang="en-US" b="1" i="1" dirty="0" err="1">
                <a:latin typeface="Times New Roman" panose="02020603050405020304" pitchFamily="18" charset="0"/>
                <a:ea typeface="Times New Roman" panose="02020603050405020304" pitchFamily="18" charset="0"/>
              </a:rPr>
              <a:t>bậc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dùng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Việt</a:t>
            </a:r>
            <a:r>
              <a:rPr lang="en-US" dirty="0">
                <a:latin typeface="Times New Roman" panose="02020603050405020304" pitchFamily="18" charset="0"/>
                <a:ea typeface="Times New Roman" panose="02020603050405020304" pitchFamily="18" charset="0"/>
              </a:rPr>
              <a:t> Nam do </a:t>
            </a:r>
            <a:r>
              <a:rPr lang="en-US" dirty="0" err="1">
                <a:latin typeface="Times New Roman" panose="02020603050405020304" pitchFamily="18" charset="0"/>
                <a:ea typeface="Times New Roman" panose="02020603050405020304" pitchFamily="18" charset="0"/>
              </a:rPr>
              <a:t>Bộ</a:t>
            </a:r>
            <a:r>
              <a:rPr lang="en-US" dirty="0">
                <a:latin typeface="Times New Roman" panose="02020603050405020304" pitchFamily="18" charset="0"/>
                <a:ea typeface="Times New Roman" panose="02020603050405020304" pitchFamily="18" charset="0"/>
              </a:rPr>
              <a:t> GDĐT ban </a:t>
            </a:r>
            <a:r>
              <a:rPr lang="en-US" dirty="0" err="1" smtClean="0">
                <a:latin typeface="Times New Roman" panose="02020603050405020304" pitchFamily="18" charset="0"/>
                <a:ea typeface="Times New Roman" panose="02020603050405020304" pitchFamily="18" charset="0"/>
              </a:rPr>
              <a:t>hành</a:t>
            </a:r>
            <a:r>
              <a:rPr lang="en-US" dirty="0" smtClean="0">
                <a:latin typeface="Times New Roman" panose="02020603050405020304" pitchFamily="18" charset="0"/>
                <a:ea typeface="Times New Roman" panose="02020603050405020304" pitchFamily="18" charset="0"/>
              </a:rPr>
              <a:t>;</a:t>
            </a:r>
            <a:endParaRPr lang="en-US" sz="2000" dirty="0" smtClean="0">
              <a:latin typeface="Times New Roman" panose="02020603050405020304" pitchFamily="18" charset="0"/>
              <a:ea typeface="Times New Roman" panose="02020603050405020304" pitchFamily="18" charset="0"/>
            </a:endParaRPr>
          </a:p>
          <a:p>
            <a:pPr marL="540385" marR="0" indent="0" algn="just">
              <a:spcBef>
                <a:spcPts val="0"/>
              </a:spcBef>
              <a:spcAft>
                <a:spcPts val="0"/>
              </a:spcAft>
              <a:buNone/>
            </a:pPr>
            <a:r>
              <a:rPr lang="en-US" dirty="0" smtClean="0">
                <a:latin typeface="Times New Roman" panose="02020603050405020304" pitchFamily="18" charset="0"/>
                <a:ea typeface="Times New Roman" panose="02020603050405020304" pitchFamily="18" charset="0"/>
              </a:rPr>
              <a:t>d</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miễn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miễn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thúc</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học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phần</a:t>
            </a:r>
            <a:r>
              <a:rPr lang="en-US" b="1" i="1" dirty="0">
                <a:latin typeface="Times New Roman" panose="02020603050405020304" pitchFamily="18" charset="0"/>
                <a:ea typeface="Times New Roman" panose="02020603050405020304" pitchFamily="18" charset="0"/>
              </a:rPr>
              <a:t> Tin </a:t>
            </a:r>
            <a:r>
              <a:rPr lang="en-US" b="1" i="1"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thuộc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khối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thức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chung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trong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hợp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kết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quả</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kiểm</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tra</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đầu</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vào</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của</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trường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đạt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chuẩn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kỹ</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năng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sử</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dụng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công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nghệ</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thông</a:t>
            </a:r>
            <a:r>
              <a:rPr lang="en-US" b="1" i="1" dirty="0">
                <a:latin typeface="Times New Roman" panose="02020603050405020304" pitchFamily="18" charset="0"/>
                <a:ea typeface="Times New Roman" panose="02020603050405020304" pitchFamily="18" charset="0"/>
              </a:rPr>
              <a:t> tin </a:t>
            </a:r>
            <a:r>
              <a:rPr lang="en-US" b="1" i="1" dirty="0" err="1">
                <a:latin typeface="Times New Roman" panose="02020603050405020304" pitchFamily="18" charset="0"/>
                <a:ea typeface="Times New Roman" panose="02020603050405020304" pitchFamily="18" charset="0"/>
              </a:rPr>
              <a:t>cơ</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bản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Bộ</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Thông</a:t>
            </a:r>
            <a:r>
              <a:rPr lang="en-US" dirty="0">
                <a:latin typeface="Times New Roman" panose="02020603050405020304" pitchFamily="18" charset="0"/>
                <a:ea typeface="Times New Roman" panose="02020603050405020304" pitchFamily="18" charset="0"/>
              </a:rPr>
              <a:t> tin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Truyền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thông</a:t>
            </a:r>
            <a:r>
              <a:rPr lang="en-US"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40416286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750628"/>
            <a:ext cx="9601197" cy="1535372"/>
          </a:xfrm>
        </p:spPr>
        <p:txBody>
          <a:bodyPr>
            <a:noAutofit/>
          </a:bodyPr>
          <a:lstStyle/>
          <a:p>
            <a:pPr marL="720090" lvl="0" indent="-179705" algn="l">
              <a:spcBef>
                <a:spcPts val="0"/>
              </a:spcBef>
            </a:pP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Được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miễn</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học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miễn</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thi</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kết</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thúc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học</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phần</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Giáo</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dục</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thể</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chất</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thuộc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khối</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kiến</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thức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chung</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trong</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trường</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hợp</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học</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sinh</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là</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thương</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bệnh</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binh</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có</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thương</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tật</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hoặc</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bệnh</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mãn</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tính</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làm</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hạn</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chế</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chức</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năng</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vận</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động</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học</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sinh</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trong</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thời</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gian</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học</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tại</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trường</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đạt</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giải</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nhất</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nhì</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ba</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hoặc</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đạt</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huy</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chương</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trong</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các</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đợt</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thi</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đấu</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thể</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thao</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cấp</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ngành</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hoặc</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từ</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cấp</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tỉnh</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trở</a:t>
            </a:r>
            <a:r>
              <a:rPr lang="en-US" sz="2000" b="1" i="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b="1" i="1"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lên</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a:t>
            </a:r>
          </a:p>
        </p:txBody>
      </p:sp>
      <p:sp>
        <p:nvSpPr>
          <p:cNvPr id="3" name="Content Placeholder 2"/>
          <p:cNvSpPr>
            <a:spLocks noGrp="1"/>
          </p:cNvSpPr>
          <p:nvPr>
            <p:ph idx="1"/>
          </p:nvPr>
        </p:nvSpPr>
        <p:spPr/>
        <p:txBody>
          <a:bodyPr>
            <a:normAutofit fontScale="92500" lnSpcReduction="10000"/>
          </a:bodyPr>
          <a:lstStyle/>
          <a:p>
            <a:pPr marL="540385" marR="0" indent="0" algn="just">
              <a:spcBef>
                <a:spcPts val="0"/>
              </a:spcBef>
              <a:spcAft>
                <a:spcPts val="0"/>
              </a:spcAft>
              <a:buNone/>
            </a:pPr>
            <a:r>
              <a:rPr lang="en-US" i="1" dirty="0" smtClean="0">
                <a:latin typeface="Times New Roman" panose="02020603050405020304" pitchFamily="18" charset="0"/>
                <a:ea typeface="Times New Roman" panose="02020603050405020304" pitchFamily="18" charset="0"/>
              </a:rPr>
              <a:t>e</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Học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sinh</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thuộc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đối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tượng</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phải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học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kiến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thức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văn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hóa</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thi</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tốt</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nghiệp</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môn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văn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hóa</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được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miễn</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trừ</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học</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tập</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như</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sau</a:t>
            </a:r>
            <a:r>
              <a:rPr lang="en-US" i="1"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pPr marL="434340"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miễn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học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miễn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với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lượng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kiến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thức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văn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hóa</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đã</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học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và</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đã</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đạt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yêu</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cầu</a:t>
            </a:r>
            <a:r>
              <a:rPr lang="en-US" b="1" i="1" dirty="0">
                <a:latin typeface="Times New Roman" panose="02020603050405020304" pitchFamily="18" charset="0"/>
                <a:ea typeface="Times New Roman" panose="02020603050405020304" pitchFamily="18" charset="0"/>
              </a:rPr>
              <a:t> ở </a:t>
            </a:r>
            <a:r>
              <a:rPr lang="en-US" b="1" i="1" dirty="0" err="1">
                <a:latin typeface="Times New Roman" panose="02020603050405020304" pitchFamily="18" charset="0"/>
                <a:ea typeface="Times New Roman" panose="02020603050405020304" pitchFamily="18" charset="0"/>
              </a:rPr>
              <a:t>chương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trình</a:t>
            </a:r>
            <a:r>
              <a:rPr lang="en-US" b="1" i="1" dirty="0">
                <a:latin typeface="Times New Roman" panose="02020603050405020304" pitchFamily="18" charset="0"/>
                <a:ea typeface="Times New Roman" panose="02020603050405020304" pitchFamily="18" charset="0"/>
              </a:rPr>
              <a:t> THPT</a:t>
            </a:r>
            <a:r>
              <a:rPr lang="en-US" dirty="0">
                <a:latin typeface="Times New Roman" panose="02020603050405020304" pitchFamily="18" charset="0"/>
                <a:ea typeface="Times New Roman" panose="02020603050405020304" pitchFamily="18" charset="0"/>
              </a:rPr>
              <a:t>; </a:t>
            </a:r>
            <a:endParaRPr lang="en-US" sz="2000" dirty="0">
              <a:latin typeface="Times New Roman" panose="02020603050405020304" pitchFamily="18" charset="0"/>
              <a:ea typeface="Times New Roman" panose="02020603050405020304" pitchFamily="18" charset="0"/>
            </a:endParaRPr>
          </a:p>
          <a:p>
            <a:pPr marL="434340"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Được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miễn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thi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tốt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nghiệp</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tất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cả</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các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môn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văn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hóa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trong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trình</a:t>
            </a:r>
            <a:r>
              <a:rPr lang="en-US" dirty="0">
                <a:latin typeface="Times New Roman" panose="02020603050405020304" pitchFamily="18" charset="0"/>
                <a:ea typeface="Times New Roman" panose="02020603050405020304" pitchFamily="18" charset="0"/>
              </a:rPr>
              <a:t> TCCN </a:t>
            </a:r>
            <a:r>
              <a:rPr lang="en-US" dirty="0" err="1">
                <a:latin typeface="Times New Roman" panose="02020603050405020304" pitchFamily="18" charset="0"/>
                <a:ea typeface="Times New Roman" panose="02020603050405020304" pitchFamily="18" charset="0"/>
              </a:rPr>
              <a:t>nếu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trong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quá</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trình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TCCN,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được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dự</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thi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và</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được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cơ</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quan</a:t>
            </a:r>
            <a:r>
              <a:rPr lang="en-US" b="1" i="1" dirty="0">
                <a:latin typeface="Times New Roman" panose="02020603050405020304" pitchFamily="18" charset="0"/>
                <a:ea typeface="Times New Roman" panose="02020603050405020304" pitchFamily="18" charset="0"/>
              </a:rPr>
              <a:t> có </a:t>
            </a:r>
            <a:r>
              <a:rPr lang="en-US" b="1" i="1" dirty="0" err="1">
                <a:latin typeface="Times New Roman" panose="02020603050405020304" pitchFamily="18" charset="0"/>
                <a:ea typeface="Times New Roman" panose="02020603050405020304" pitchFamily="18" charset="0"/>
              </a:rPr>
              <a:t>thẩm</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quyền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cấp</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bằng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tốt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nghiệp</a:t>
            </a:r>
            <a:r>
              <a:rPr lang="en-US" b="1" i="1" dirty="0">
                <a:latin typeface="Times New Roman" panose="02020603050405020304" pitchFamily="18" charset="0"/>
                <a:ea typeface="Times New Roman" panose="02020603050405020304" pitchFamily="18" charset="0"/>
              </a:rPr>
              <a:t> THPT</a:t>
            </a:r>
            <a:r>
              <a:rPr lang="en-US" dirty="0">
                <a:latin typeface="Times New Roman" panose="02020603050405020304" pitchFamily="18" charset="0"/>
                <a:ea typeface="Times New Roman" panose="02020603050405020304" pitchFamily="18" charset="0"/>
              </a:rPr>
              <a:t>; </a:t>
            </a:r>
            <a:endParaRPr lang="en-US" sz="2000" dirty="0">
              <a:latin typeface="Times New Roman" panose="02020603050405020304" pitchFamily="18" charset="0"/>
              <a:ea typeface="Times New Roman" panose="02020603050405020304" pitchFamily="18" charset="0"/>
            </a:endParaRPr>
          </a:p>
          <a:p>
            <a:pPr marL="434340"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Được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miễn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thi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tốt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với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môn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văn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hóa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trong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trình</a:t>
            </a:r>
            <a:r>
              <a:rPr lang="en-US" dirty="0">
                <a:latin typeface="Times New Roman" panose="02020603050405020304" pitchFamily="18" charset="0"/>
                <a:ea typeface="Times New Roman" panose="02020603050405020304" pitchFamily="18" charset="0"/>
              </a:rPr>
              <a:t> TCCN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nội</a:t>
            </a:r>
            <a:r>
              <a:rPr lang="en-US" b="1" i="1" dirty="0">
                <a:latin typeface="Times New Roman" panose="02020603050405020304" pitchFamily="18" charset="0"/>
                <a:ea typeface="Times New Roman" panose="02020603050405020304" pitchFamily="18" charset="0"/>
              </a:rPr>
              <a:t> dung </a:t>
            </a:r>
            <a:r>
              <a:rPr lang="en-US" b="1" i="1" dirty="0" err="1">
                <a:latin typeface="Times New Roman" panose="02020603050405020304" pitchFamily="18" charset="0"/>
                <a:ea typeface="Times New Roman" panose="02020603050405020304" pitchFamily="18" charset="0"/>
              </a:rPr>
              <a:t>phù</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hợp</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với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môn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đã</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dư</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thi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trong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kỳ</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thi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tốt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nghiệp</a:t>
            </a:r>
            <a:r>
              <a:rPr lang="en-US" b="1" i="1" dirty="0">
                <a:latin typeface="Times New Roman" panose="02020603050405020304" pitchFamily="18" charset="0"/>
                <a:ea typeface="Times New Roman" panose="02020603050405020304" pitchFamily="18" charset="0"/>
              </a:rPr>
              <a:t> THPT </a:t>
            </a:r>
            <a:r>
              <a:rPr lang="en-US" b="1" i="1" dirty="0" err="1">
                <a:latin typeface="Times New Roman" panose="02020603050405020304" pitchFamily="18" charset="0"/>
                <a:ea typeface="Times New Roman" panose="02020603050405020304" pitchFamily="18" charset="0"/>
              </a:rPr>
              <a:t>và</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đạt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từ</a:t>
            </a:r>
            <a:r>
              <a:rPr lang="en-US" b="1" i="1" dirty="0">
                <a:latin typeface="Times New Roman" panose="02020603050405020304" pitchFamily="18" charset="0"/>
                <a:ea typeface="Times New Roman" panose="02020603050405020304" pitchFamily="18" charset="0"/>
              </a:rPr>
              <a:t> 5,0 </a:t>
            </a:r>
            <a:r>
              <a:rPr lang="en-US" b="1" i="1" dirty="0" err="1">
                <a:latin typeface="Times New Roman" panose="02020603050405020304" pitchFamily="18" charset="0"/>
                <a:ea typeface="Times New Roman" panose="02020603050405020304" pitchFamily="18" charset="0"/>
              </a:rPr>
              <a:t>điểm</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trở</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lên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thang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hệ</a:t>
            </a:r>
            <a:r>
              <a:rPr lang="en-US" dirty="0">
                <a:latin typeface="Times New Roman" panose="02020603050405020304" pitchFamily="18" charset="0"/>
                <a:ea typeface="Times New Roman" panose="02020603050405020304" pitchFamily="18" charset="0"/>
              </a:rPr>
              <a:t> 10. </a:t>
            </a:r>
            <a:endParaRPr lang="en-US" sz="2000" dirty="0">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38201240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1821" y="464024"/>
            <a:ext cx="10399594" cy="1821976"/>
          </a:xfrm>
        </p:spPr>
        <p:txBody>
          <a:bodyPr>
            <a:noAutofit/>
          </a:bodyPr>
          <a:lstStyle/>
          <a:p>
            <a:pPr marL="180340" lvl="0" indent="180340" algn="l">
              <a:spcBef>
                <a:spcPts val="0"/>
              </a:spcBef>
            </a:pPr>
            <a:r>
              <a:rPr lang="en-US" sz="2000" dirty="0" smtClean="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r>
            <a:br>
              <a:rPr lang="en-US" sz="2000" dirty="0" smtClean="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br>
            <a:r>
              <a:rPr lang="en-US" sz="2000" dirty="0" smtClean="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r>
            <a:br>
              <a:rPr lang="en-US" sz="2000" dirty="0" smtClean="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br>
            <a:r>
              <a:rPr lang="en-US" sz="2000" dirty="0" smtClean="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r>
            <a:br>
              <a:rPr lang="en-US" sz="2000" dirty="0" smtClean="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br>
            <a:r>
              <a:rPr lang="en-US" sz="2000" dirty="0" smtClean="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3</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Bảo</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lưu</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điểm</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học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tập</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a:t>
            </a:r>
            <a:b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b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a)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Học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sinh</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được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bảo</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lưu</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điểm</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học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tập</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từ</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các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chương</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trình</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mà</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học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sinh</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đó</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chưa</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được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công</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nhận</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tốt</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nghiệp</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va</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không</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thuộc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diện</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bị</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buộc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thôi</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học</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như</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2000"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sau</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a:t>
            </a:r>
            <a:b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br>
            <a:endParaRPr lang="en-US" sz="2000" dirty="0"/>
          </a:p>
        </p:txBody>
      </p:sp>
      <p:sp>
        <p:nvSpPr>
          <p:cNvPr id="3" name="Content Placeholder 2"/>
          <p:cNvSpPr>
            <a:spLocks noGrp="1"/>
          </p:cNvSpPr>
          <p:nvPr>
            <p:ph idx="1"/>
          </p:nvPr>
        </p:nvSpPr>
        <p:spPr/>
        <p:txBody>
          <a:bodyPr>
            <a:normAutofit lnSpcReduction="10000"/>
          </a:bodyPr>
          <a:lstStyle/>
          <a:p>
            <a:pPr marL="434340" marR="0" indent="0">
              <a:spcBef>
                <a:spcPts val="0"/>
              </a:spcBef>
              <a:spcAft>
                <a:spcPts val="0"/>
              </a:spcAft>
              <a:buNone/>
            </a:pP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Bảo</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lưu</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điểm</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học</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phần</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tương</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đương</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và</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đạt</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yêu</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cầu</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tư</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chương</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trình</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đào</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tạo</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TCCN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trơ</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lên</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của</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trường</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của</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trường</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nơi</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chuyển</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đi</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trong</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trường</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hợp</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chuyển</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trường</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của</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một</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trong</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hai</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trường</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thực</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hiện</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liên</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kết</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đào</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tạo</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trong</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trường</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hợp</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học</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cùng</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lúc</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hai</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chương</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 </a:t>
            </a:r>
            <a:r>
              <a:rPr lang="en-US" sz="2200" dirty="0" err="1">
                <a:solidFill>
                  <a:prstClr val="black">
                    <a:lumMod val="85000"/>
                    <a:lumOff val="15000"/>
                  </a:prstClr>
                </a:solidFill>
                <a:latin typeface="Times New Roman" panose="02020603050405020304" pitchFamily="18" charset="0"/>
                <a:ea typeface="Times New Roman" panose="02020603050405020304" pitchFamily="18" charset="0"/>
                <a:cs typeface="+mj-cs"/>
              </a:rPr>
              <a:t>trình</a:t>
            </a:r>
            <a: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t>;</a:t>
            </a:r>
            <a:br>
              <a:rPr lang="en-US" sz="2200" dirty="0">
                <a:solidFill>
                  <a:prstClr val="black">
                    <a:lumMod val="85000"/>
                    <a:lumOff val="15000"/>
                  </a:prstClr>
                </a:solidFill>
                <a:latin typeface="Times New Roman" panose="02020603050405020304" pitchFamily="18" charset="0"/>
                <a:ea typeface="Times New Roman" panose="02020603050405020304" pitchFamily="18" charset="0"/>
                <a:cs typeface="+mj-cs"/>
              </a:rPr>
            </a:br>
            <a:r>
              <a:rPr lang="en-US" sz="2200" dirty="0" smtClean="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Bảo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lưu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điểm</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môn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tốt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nghiệp</a:t>
            </a:r>
            <a:r>
              <a:rPr lang="en-US" sz="2200" dirty="0">
                <a:latin typeface="Times New Roman" panose="02020603050405020304" pitchFamily="18" charset="0"/>
                <a:ea typeface="Times New Roman" panose="02020603050405020304" pitchFamily="18" charset="0"/>
              </a:rPr>
              <a:t> TCCN </a:t>
            </a:r>
            <a:r>
              <a:rPr lang="en-US" sz="2200" dirty="0" err="1">
                <a:latin typeface="Times New Roman" panose="02020603050405020304" pitchFamily="18" charset="0"/>
                <a:ea typeface="Times New Roman" panose="02020603050405020304" pitchFamily="18" charset="0"/>
              </a:rPr>
              <a:t>đạt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từ</a:t>
            </a:r>
            <a:r>
              <a:rPr lang="en-US" sz="2200" dirty="0">
                <a:latin typeface="Times New Roman" panose="02020603050405020304" pitchFamily="18" charset="0"/>
                <a:ea typeface="Times New Roman" panose="02020603050405020304" pitchFamily="18" charset="0"/>
              </a:rPr>
              <a:t> 5,0 </a:t>
            </a:r>
            <a:r>
              <a:rPr lang="en-US" sz="2200" dirty="0" err="1">
                <a:latin typeface="Times New Roman" panose="02020603050405020304" pitchFamily="18" charset="0"/>
                <a:ea typeface="Times New Roman" panose="02020603050405020304" pitchFamily="18" charset="0"/>
              </a:rPr>
              <a:t>điểm</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trở</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trong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chương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trình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đào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tạo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trường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một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trong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hai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trường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thực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hiện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liên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kết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đào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tạo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trong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trường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hợp</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học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cùng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lúc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hai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chương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trình</a:t>
            </a:r>
            <a:r>
              <a:rPr lang="en-US" sz="2200" dirty="0">
                <a:latin typeface="Times New Roman" panose="02020603050405020304" pitchFamily="18" charset="0"/>
                <a:ea typeface="Times New Roman" panose="02020603050405020304" pitchFamily="18" charset="0"/>
              </a:rPr>
              <a:t>.</a:t>
            </a:r>
          </a:p>
          <a:p>
            <a:pPr marL="540385" marR="0" indent="0">
              <a:spcBef>
                <a:spcPts val="0"/>
              </a:spcBef>
              <a:spcAft>
                <a:spcPts val="0"/>
              </a:spcAft>
              <a:buNone/>
            </a:pPr>
            <a:r>
              <a:rPr lang="en-US" sz="2200" dirty="0">
                <a:latin typeface="Times New Roman" panose="02020603050405020304" pitchFamily="18" charset="0"/>
                <a:ea typeface="Times New Roman" panose="02020603050405020304" pitchFamily="18" charset="0"/>
              </a:rPr>
              <a:t>b) </a:t>
            </a:r>
            <a:r>
              <a:rPr lang="en-US" sz="2200" b="1" dirty="0" err="1">
                <a:latin typeface="Times New Roman" panose="02020603050405020304" pitchFamily="18" charset="0"/>
                <a:ea typeface="Times New Roman" panose="02020603050405020304" pitchFamily="18" charset="0"/>
              </a:rPr>
              <a:t>Điểm</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học</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tập</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có</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giá</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trị</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để</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xét</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bảo</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lưu</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không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quá</a:t>
            </a:r>
            <a:r>
              <a:rPr lang="en-US" sz="2200" b="1" dirty="0">
                <a:latin typeface="Times New Roman" panose="02020603050405020304" pitchFamily="18" charset="0"/>
                <a:ea typeface="Times New Roman" panose="02020603050405020304" pitchFamily="18" charset="0"/>
              </a:rPr>
              <a:t> 05 </a:t>
            </a:r>
            <a:r>
              <a:rPr lang="en-US" sz="2200" b="1" dirty="0" err="1">
                <a:latin typeface="Times New Roman" panose="02020603050405020304" pitchFamily="18" charset="0"/>
                <a:ea typeface="Times New Roman" panose="02020603050405020304" pitchFamily="18" charset="0"/>
              </a:rPr>
              <a:t>năm</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được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tính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từ</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ngày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công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bô</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điểm</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học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phần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hoặc</a:t>
            </a:r>
            <a:r>
              <a:rPr lang="en-US" sz="2200"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không</a:t>
            </a:r>
            <a:r>
              <a:rPr lang="en-US" sz="2200" b="1" dirty="0">
                <a:latin typeface="Times New Roman" panose="02020603050405020304" pitchFamily="18" charset="0"/>
                <a:ea typeface="Times New Roman" panose="02020603050405020304" pitchFamily="18" charset="0"/>
              </a:rPr>
              <a:t> quá 03 </a:t>
            </a:r>
            <a:r>
              <a:rPr lang="en-US" sz="2200" b="1" dirty="0" err="1">
                <a:latin typeface="Times New Roman" panose="02020603050405020304" pitchFamily="18" charset="0"/>
                <a:ea typeface="Times New Roman" panose="02020603050405020304" pitchFamily="18" charset="0"/>
              </a:rPr>
              <a:t>năm</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tính</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tư</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ngày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trường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công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bô</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điểm</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môn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thi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tốt</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nghiệp</a:t>
            </a:r>
            <a:r>
              <a:rPr lang="en-US" sz="2200" dirty="0">
                <a:latin typeface="Times New Roman" panose="02020603050405020304" pitchFamily="18" charset="0"/>
                <a:ea typeface="Times New Roman" panose="02020603050405020304" pitchFamily="18" charset="0"/>
              </a:rPr>
              <a:t> TCCN </a:t>
            </a:r>
            <a:r>
              <a:rPr lang="en-US" sz="2200" dirty="0" err="1">
                <a:latin typeface="Times New Roman" panose="02020603050405020304" pitchFamily="18" charset="0"/>
                <a:ea typeface="Times New Roman" panose="02020603050405020304" pitchFamily="18" charset="0"/>
              </a:rPr>
              <a:t>đến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thời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điểm</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trường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xét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bảo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lưu</a:t>
            </a:r>
            <a:r>
              <a:rPr lang="en-US" sz="2200" dirty="0">
                <a:latin typeface="Times New Roman" panose="02020603050405020304" pitchFamily="18" charset="0"/>
                <a:ea typeface="Times New Roman" panose="02020603050405020304" pitchFamily="18" charset="0"/>
              </a:rPr>
              <a:t>.</a:t>
            </a:r>
          </a:p>
          <a:p>
            <a:endParaRPr lang="en-US" dirty="0"/>
          </a:p>
        </p:txBody>
      </p:sp>
    </p:spTree>
    <p:extLst>
      <p:ext uri="{BB962C8B-B14F-4D97-AF65-F5344CB8AC3E}">
        <p14:creationId xmlns:p14="http://schemas.microsoft.com/office/powerpoint/2010/main" val="24597561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26841" y="2538484"/>
            <a:ext cx="5969755" cy="3337384"/>
          </a:xfrm>
        </p:spPr>
        <p:txBody>
          <a:bodyPr/>
          <a:lstStyle/>
          <a:p>
            <a:pPr marL="180340"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4.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cầu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miễn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trừ</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bảo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lưu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đơn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đề</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nghị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Hiệu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trưởng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xem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xét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trước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bắt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đầu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một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trước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tốt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pPr marL="180340"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5. </a:t>
            </a:r>
            <a:r>
              <a:rPr lang="en-US" dirty="0" err="1">
                <a:latin typeface="Times New Roman" panose="02020603050405020304" pitchFamily="18" charset="0"/>
                <a:ea typeface="Times New Roman" panose="02020603050405020304" pitchFamily="18" charset="0"/>
              </a:rPr>
              <a:t>Hiệu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trưởng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cụ</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thể</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tổ</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chức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thực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việc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trình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độ</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miễn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trừ</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bảo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lưu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endParaRPr lang="en-US" sz="2000" dirty="0">
              <a:latin typeface="Times New Roman" panose="02020603050405020304" pitchFamily="18" charset="0"/>
              <a:ea typeface="Times New Roman" panose="02020603050405020304" pitchFamily="18" charset="0"/>
            </a:endParaRP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3823" y="632882"/>
            <a:ext cx="4076700" cy="3848100"/>
          </a:xfrm>
          <a:prstGeom prst="rect">
            <a:avLst/>
          </a:prstGeom>
        </p:spPr>
      </p:pic>
    </p:spTree>
    <p:extLst>
      <p:ext uri="{BB962C8B-B14F-4D97-AF65-F5344CB8AC3E}">
        <p14:creationId xmlns:p14="http://schemas.microsoft.com/office/powerpoint/2010/main" val="27424608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indent="-285750">
              <a:spcBef>
                <a:spcPts val="0"/>
              </a:spcBef>
            </a:pPr>
            <a:r>
              <a:rPr lang="en-US" sz="2400" b="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IV) </a:t>
            </a:r>
            <a:r>
              <a:rPr lang="en-US" sz="2400" b="1" u="sng"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QUI ĐỊNH CHẤM ĐIỂM KIỂM TRA VÀ THI HỌC KỲ, TỐT NGHIỆP</a:t>
            </a:r>
            <a:r>
              <a:rPr lang="en-US" sz="2400" b="1"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t>
            </a:r>
            <a:r>
              <a:rPr lang="en-US" sz="13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t/>
            </a:r>
            <a:br>
              <a:rPr lang="en-US" sz="13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mn-cs"/>
              </a:rPr>
            </a:br>
            <a:endParaRPr lang="en-US" dirty="0"/>
          </a:p>
        </p:txBody>
      </p:sp>
      <p:sp>
        <p:nvSpPr>
          <p:cNvPr id="3" name="Content Placeholder 2"/>
          <p:cNvSpPr>
            <a:spLocks noGrp="1"/>
          </p:cNvSpPr>
          <p:nvPr>
            <p:ph idx="1"/>
          </p:nvPr>
        </p:nvSpPr>
        <p:spPr>
          <a:xfrm>
            <a:off x="1160060" y="1828799"/>
            <a:ext cx="10126639" cy="4763069"/>
          </a:xfrm>
        </p:spPr>
        <p:txBody>
          <a:bodyPr>
            <a:normAutofit fontScale="85000" lnSpcReduction="10000"/>
          </a:bodyPr>
          <a:lstStyle/>
          <a:p>
            <a:pPr marL="0" marR="0" indent="0" algn="just">
              <a:lnSpc>
                <a:spcPct val="200000"/>
              </a:lnSpc>
              <a:spcBef>
                <a:spcPts val="0"/>
              </a:spcBef>
              <a:spcAft>
                <a:spcPts val="0"/>
              </a:spcAft>
              <a:buNone/>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Thang</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chính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đánh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quả</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bảng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giấy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chứng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kết</a:t>
            </a:r>
            <a:r>
              <a:rPr lang="en-US" dirty="0">
                <a:latin typeface="Times New Roman" panose="02020603050405020304" pitchFamily="18" charset="0"/>
                <a:ea typeface="Times New Roman" panose="02020603050405020304" pitchFamily="18" charset="0"/>
                <a:cs typeface="Times New Roman" panose="02020603050405020304" pitchFamily="18" charset="0"/>
              </a:rPr>
              <a:t> quả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tập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thang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hệ</a:t>
            </a:r>
            <a:r>
              <a:rPr lang="en-US" b="1" dirty="0">
                <a:latin typeface="Times New Roman" panose="02020603050405020304" pitchFamily="18" charset="0"/>
                <a:ea typeface="Times New Roman" panose="02020603050405020304" pitchFamily="18" charset="0"/>
                <a:cs typeface="Times New Roman" panose="02020603050405020304" pitchFamily="18" charset="0"/>
              </a:rPr>
              <a:t> 10</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dirty="0">
                <a:latin typeface="Times New Roman" panose="02020603050405020304" pitchFamily="18" charset="0"/>
                <a:ea typeface="Times New Roman" panose="02020603050405020304" pitchFamily="18" charset="0"/>
                <a:cs typeface="Times New Roman" panose="02020603050405020304" pitchFamily="18" charset="0"/>
              </a:rPr>
              <a:t> 0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dirty="0">
                <a:latin typeface="Times New Roman" panose="02020603050405020304" pitchFamily="18" charset="0"/>
                <a:ea typeface="Times New Roman" panose="02020603050405020304" pitchFamily="18" charset="0"/>
                <a:cs typeface="Times New Roman" panose="02020603050405020304" pitchFamily="18" charset="0"/>
              </a:rPr>
              <a:t> 10),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làm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tròn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chữ</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thập</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gồm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lý</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thuyết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quy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hoặc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tối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từng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sao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tổng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lý</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thuyết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tối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dirty="0">
                <a:latin typeface="Times New Roman" panose="02020603050405020304" pitchFamily="18" charset="0"/>
                <a:ea typeface="Times New Roman" panose="02020603050405020304" pitchFamily="18" charset="0"/>
                <a:cs typeface="Times New Roman" panose="02020603050405020304" pitchFamily="18" charset="0"/>
              </a:rPr>
              <a:t> 10.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mỗi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đều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chấm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thang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dirty="0">
                <a:latin typeface="Times New Roman" panose="02020603050405020304" pitchFamily="18" charset="0"/>
                <a:ea typeface="Times New Roman" panose="02020603050405020304" pitchFamily="18" charset="0"/>
                <a:cs typeface="Times New Roman" panose="02020603050405020304" pitchFamily="18" charset="0"/>
              </a:rPr>
              <a:t> 0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dirty="0">
                <a:latin typeface="Times New Roman" panose="02020603050405020304" pitchFamily="18" charset="0"/>
                <a:ea typeface="Times New Roman" panose="02020603050405020304" pitchFamily="18" charset="0"/>
                <a:cs typeface="Times New Roman" panose="02020603050405020304" pitchFamily="18" charset="0"/>
              </a:rPr>
              <a:t> 10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quy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hệ</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từng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lấy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trung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bình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cộng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từng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hệ</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rồi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làm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tròn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chữ</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thập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360680" algn="just">
              <a:spcBef>
                <a:spcPts val="0"/>
              </a:spcBef>
              <a:spcAft>
                <a:spcPts val="0"/>
              </a:spcAft>
            </a:pPr>
            <a:r>
              <a:rPr lang="en-US" i="1" dirty="0" err="1">
                <a:latin typeface="Times New Roman" panose="02020603050405020304" pitchFamily="18" charset="0"/>
                <a:ea typeface="Times New Roman" panose="02020603050405020304" pitchFamily="18" charset="0"/>
                <a:cs typeface="Times New Roman" panose="02020603050405020304" pitchFamily="18" charset="0"/>
              </a:rPr>
              <a:t>Riêng</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chấm</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thang</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0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10</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nhưng</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i="1" dirty="0">
                <a:latin typeface="Times New Roman" panose="02020603050405020304" pitchFamily="18" charset="0"/>
                <a:ea typeface="Times New Roman" panose="02020603050405020304" pitchFamily="18" charset="0"/>
                <a:cs typeface="Times New Roman" panose="02020603050405020304" pitchFamily="18" charset="0"/>
              </a:rPr>
              <a:t> ý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nhỏ</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chấm</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lẻ</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0,25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toàn</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bài</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lẻ</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0,25</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i="1" dirty="0">
                <a:latin typeface="Times New Roman" panose="02020603050405020304" pitchFamily="18" charset="0"/>
                <a:ea typeface="Times New Roman" panose="02020603050405020304" pitchFamily="18" charset="0"/>
                <a:cs typeface="Times New Roman" panose="02020603050405020304" pitchFamily="18" charset="0"/>
              </a:rPr>
              <a:t> qui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tròn</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thành</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0,5</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lẻ</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0,75</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qui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tròn</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1,0</a:t>
            </a:r>
            <a:r>
              <a:rPr lang="en-US" i="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1100" dirty="0">
              <a:latin typeface="VNI-Times" pitchFamily="2"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8771447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indent="-285750">
              <a:lnSpc>
                <a:spcPct val="200000"/>
              </a:lnSpc>
              <a:spcBef>
                <a:spcPts val="0"/>
              </a:spcBef>
            </a:pPr>
            <a:r>
              <a:rPr lang="en-US" sz="2000" b="1" dirty="0">
                <a:ln>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V) </a:t>
            </a:r>
            <a:r>
              <a:rPr lang="en-US" sz="2000" b="1" u="sng" dirty="0">
                <a:ln>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QUI ĐỊNH ĐÁNH GIÁ VÀ CHO ĐIỂM KIỂM TRA THƯỜNG XUYÊN, KIỂM TRA ĐỊNH KỲ</a:t>
            </a:r>
            <a:r>
              <a:rPr lang="en-US" sz="20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a:ln>
                  <a:noFill/>
                </a:ln>
                <a:solidFill>
                  <a:prstClr val="black">
                    <a:lumMod val="85000"/>
                    <a:lumOff val="15000"/>
                  </a:prstClr>
                </a:solidFill>
                <a:latin typeface="VNI-Times" pitchFamily="2" charset="0"/>
                <a:ea typeface="Times New Roman" panose="02020603050405020304" pitchFamily="18" charset="0"/>
                <a:cs typeface="Times New Roman" panose="02020603050405020304" pitchFamily="18" charset="0"/>
              </a:rPr>
              <a:t/>
            </a:r>
            <a:br>
              <a:rPr lang="en-US" sz="2000" dirty="0">
                <a:ln>
                  <a:noFill/>
                </a:ln>
                <a:solidFill>
                  <a:prstClr val="black">
                    <a:lumMod val="85000"/>
                    <a:lumOff val="15000"/>
                  </a:prstClr>
                </a:solidFill>
                <a:latin typeface="VNI-Times" pitchFamily="2" charset="0"/>
                <a:ea typeface="Times New Roman" panose="02020603050405020304" pitchFamily="18" charset="0"/>
                <a:cs typeface="Times New Roman" panose="02020603050405020304" pitchFamily="18" charset="0"/>
              </a:rPr>
            </a:br>
            <a:endParaRPr lang="en-US" sz="2000" dirty="0"/>
          </a:p>
        </p:txBody>
      </p:sp>
      <p:sp>
        <p:nvSpPr>
          <p:cNvPr id="3" name="Content Placeholder 2"/>
          <p:cNvSpPr>
            <a:spLocks noGrp="1"/>
          </p:cNvSpPr>
          <p:nvPr>
            <p:ph idx="1"/>
          </p:nvPr>
        </p:nvSpPr>
        <p:spPr/>
        <p:txBody>
          <a:bodyPr>
            <a:normAutofit fontScale="85000" lnSpcReduction="20000"/>
          </a:bodyPr>
          <a:lstStyle/>
          <a:p>
            <a:pPr marL="0" marR="0" indent="0" algn="just">
              <a:lnSpc>
                <a:spcPct val="200000"/>
              </a:lnSpc>
              <a:spcBef>
                <a:spcPts val="0"/>
              </a:spcBef>
              <a:spcAft>
                <a:spcPts val="0"/>
              </a:spcAft>
              <a:buNone/>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Tất</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cả</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từng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đều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đánh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gồm</a:t>
            </a:r>
            <a:r>
              <a:rPr lang="en-US" dirty="0">
                <a:latin typeface="Times New Roman" panose="02020603050405020304" pitchFamily="18" charset="0"/>
                <a:ea typeface="Times New Roman" panose="02020603050405020304" pitchFamily="18" charset="0"/>
                <a:cs typeface="Times New Roman" panose="02020603050405020304" pitchFamily="18" charset="0"/>
              </a:rPr>
              <a:t> 3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thường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xuyên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hệ</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như</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360045" marR="0" indent="0" algn="just">
              <a:spcBef>
                <a:spcPts val="0"/>
              </a:spcBef>
              <a:spcAft>
                <a:spcPts val="0"/>
              </a:spcAft>
              <a:buNone/>
            </a:pP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đánh</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thường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xuyên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đầu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giờ</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hoặc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giờ</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lên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lớp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hoặc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viết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dưới</a:t>
            </a:r>
            <a:r>
              <a:rPr lang="en-US" dirty="0">
                <a:latin typeface="Times New Roman" panose="02020603050405020304" pitchFamily="18" charset="0"/>
                <a:ea typeface="Times New Roman" panose="02020603050405020304" pitchFamily="18" charset="0"/>
                <a:cs typeface="Times New Roman" panose="02020603050405020304" pitchFamily="18" charset="0"/>
              </a:rPr>
              <a:t> 30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phút</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360045" marR="0" indent="0" algn="just">
              <a:spcBef>
                <a:spcPts val="0"/>
              </a:spcBef>
              <a:spcAft>
                <a:spcPts val="0"/>
              </a:spcAft>
              <a:buNone/>
            </a:pP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đánh</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chương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bài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hoặc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từng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chính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dirty="0">
                <a:latin typeface="Times New Roman" panose="02020603050405020304" pitchFamily="18" charset="0"/>
                <a:ea typeface="Times New Roman" panose="02020603050405020304" pitchFamily="18" charset="0"/>
                <a:cs typeface="Times New Roman" panose="02020603050405020304" pitchFamily="18" charset="0"/>
              </a:rPr>
              <a:t> 45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phút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dirty="0">
                <a:latin typeface="Times New Roman" panose="02020603050405020304" pitchFamily="18" charset="0"/>
                <a:ea typeface="Times New Roman" panose="02020603050405020304" pitchFamily="18" charset="0"/>
                <a:cs typeface="Times New Roman" panose="02020603050405020304" pitchFamily="18" charset="0"/>
              </a:rPr>
              <a:t> 60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phút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trở</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lên</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360045" marR="0" indent="0" algn="just">
              <a:spcBef>
                <a:spcPts val="0"/>
              </a:spcBef>
              <a:spcAft>
                <a:spcPts val="0"/>
              </a:spcAft>
              <a:buNone/>
            </a:pP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do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nhà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tổ</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chức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vào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cuối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mỗi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hoặc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khoản</a:t>
            </a:r>
            <a:r>
              <a:rPr lang="en-US" dirty="0">
                <a:latin typeface="Times New Roman" panose="02020603050405020304" pitchFamily="18" charset="0"/>
                <a:ea typeface="Times New Roman" panose="02020603050405020304" pitchFamily="18" charset="0"/>
                <a:cs typeface="Times New Roman" panose="02020603050405020304" pitchFamily="18" charset="0"/>
              </a:rPr>
              <a:t> 2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tuần</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3746548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2400" b="1" i="1" u="sng" dirty="0" err="1">
                <a:ln>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Lưu</a:t>
            </a:r>
            <a:r>
              <a:rPr lang="en-US" sz="2400" b="1" i="1" u="sng" dirty="0">
                <a:ln>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ý</a:t>
            </a:r>
            <a:r>
              <a:rPr lang="en-US" sz="2400" dirty="0">
                <a:ln>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p>
        </p:txBody>
      </p:sp>
      <p:sp>
        <p:nvSpPr>
          <p:cNvPr id="3" name="Content Placeholder 2"/>
          <p:cNvSpPr>
            <a:spLocks noGrp="1"/>
          </p:cNvSpPr>
          <p:nvPr>
            <p:ph idx="1"/>
          </p:nvPr>
        </p:nvSpPr>
        <p:spPr/>
        <p:txBody>
          <a:bodyPr/>
          <a:lstStyle/>
          <a:p>
            <a:pPr marL="0" marR="0" indent="0" algn="just">
              <a:spcBef>
                <a:spcPts val="0"/>
              </a:spcBef>
              <a:spcAft>
                <a:spcPts val="0"/>
              </a:spcAft>
              <a:buNone/>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vắng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mặt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lý</a:t>
            </a:r>
            <a:r>
              <a:rPr lang="en-US" dirty="0">
                <a:latin typeface="Times New Roman" panose="02020603050405020304" pitchFamily="18" charset="0"/>
                <a:ea typeface="Times New Roman" panose="02020603050405020304" pitchFamily="18" charset="0"/>
                <a:cs typeface="Times New Roman" panose="02020603050405020304" pitchFamily="18" charset="0"/>
              </a:rPr>
              <a:t> do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chính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đáng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nhận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0</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dirty="0">
                <a:latin typeface="Times New Roman" panose="02020603050405020304" pitchFamily="18" charset="0"/>
                <a:ea typeface="Times New Roman" panose="02020603050405020304" pitchFamily="18" charset="0"/>
                <a:cs typeface="Times New Roman" panose="02020603050405020304" pitchFamily="18" charset="0"/>
              </a:rPr>
              <a:t>) ở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đó</a:t>
            </a:r>
            <a:endParaRPr lang="en-US" sz="2000" dirty="0">
              <a:latin typeface="VNI-Times" pitchFamily="2" charset="0"/>
              <a:ea typeface="Times New Roman" panose="02020603050405020304" pitchFamily="18" charset="0"/>
              <a:cs typeface="Times New Roman" panose="02020603050405020304" pitchFamily="18" charset="0"/>
            </a:endParaRPr>
          </a:p>
          <a:p>
            <a:pPr marL="180340" marR="0" indent="0" algn="just">
              <a:spcBef>
                <a:spcPts val="0"/>
              </a:spcBef>
              <a:spcAft>
                <a:spcPts val="0"/>
              </a:spcAft>
              <a:buNone/>
            </a:pPr>
            <a:r>
              <a:rPr lang="en-US"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kỳ</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342900" marR="0" lvl="0" indent="-342900" algn="just">
              <a:spcBef>
                <a:spcPts val="0"/>
              </a:spcBef>
              <a:spcAft>
                <a:spcPts val="0"/>
              </a:spcAft>
              <a:buFont typeface="Times New Roman" panose="02020603050405020304" pitchFamily="18" charset="0"/>
              <a:buChar char="-"/>
              <a:tabLst>
                <a:tab pos="664845" algn="l"/>
              </a:tabLst>
            </a:pP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01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3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vị</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ít</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1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kỳ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mỗi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342900" marR="0" lvl="0" indent="-342900" algn="just">
              <a:spcBef>
                <a:spcPts val="0"/>
              </a:spcBef>
              <a:spcAft>
                <a:spcPts val="0"/>
              </a:spcAft>
              <a:buFont typeface="Times New Roman" panose="02020603050405020304" pitchFamily="18" charset="0"/>
              <a:buChar char="-"/>
              <a:tabLst>
                <a:tab pos="664845" algn="l"/>
              </a:tabLst>
            </a:pP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03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vị</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trở</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lên</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ít</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2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kỳ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mỗi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26090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66447501"/>
              </p:ext>
            </p:extLst>
          </p:nvPr>
        </p:nvGraphicFramePr>
        <p:xfrm>
          <a:off x="1678675" y="3942080"/>
          <a:ext cx="8871043" cy="1789980"/>
        </p:xfrm>
        <a:graphic>
          <a:graphicData uri="http://schemas.openxmlformats.org/drawingml/2006/table">
            <a:tbl>
              <a:tblPr/>
              <a:tblGrid>
                <a:gridCol w="886603"/>
                <a:gridCol w="185074"/>
                <a:gridCol w="1949528"/>
                <a:gridCol w="3013705"/>
                <a:gridCol w="2836133"/>
              </a:tblGrid>
              <a:tr h="596660">
                <a:tc gridSpan="2">
                  <a:txBody>
                    <a:bodyPr/>
                    <a:lstStyle/>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KT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xuyên</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KT định kỳ</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6660">
                <a:tc>
                  <a:txBody>
                    <a:bodyPr/>
                    <a:lstStyle/>
                    <a:p>
                      <a:pPr marL="0" marR="0" algn="ctr">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STT</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HỌ VÀ TÊN</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HS1</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HS2</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6660">
                <a:tc>
                  <a:txBody>
                    <a:bodyPr/>
                    <a:lstStyle/>
                    <a:p>
                      <a:pPr marL="0" marR="0" algn="ctr">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01</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just">
                        <a:spcBef>
                          <a:spcPts val="0"/>
                        </a:spcBef>
                        <a:spcAft>
                          <a:spcPts val="0"/>
                        </a:spcAft>
                      </a:pP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Nguyễn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Văn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spcBef>
                          <a:spcPts val="0"/>
                        </a:spcBef>
                        <a:spcAft>
                          <a:spcPts val="0"/>
                        </a:spcAft>
                      </a:pP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Không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bắt</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buộc</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7</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50930079"/>
              </p:ext>
            </p:extLst>
          </p:nvPr>
        </p:nvGraphicFramePr>
        <p:xfrm>
          <a:off x="1815152" y="1269242"/>
          <a:ext cx="8598090" cy="1746912"/>
        </p:xfrm>
        <a:graphic>
          <a:graphicData uri="http://schemas.openxmlformats.org/drawingml/2006/table">
            <a:tbl>
              <a:tblPr/>
              <a:tblGrid>
                <a:gridCol w="838405"/>
                <a:gridCol w="175013"/>
                <a:gridCol w="2052851"/>
                <a:gridCol w="2681950"/>
                <a:gridCol w="1173059"/>
                <a:gridCol w="1676812"/>
              </a:tblGrid>
              <a:tr h="329597">
                <a:tc gridSpan="2">
                  <a:txBody>
                    <a:bodyPr/>
                    <a:lstStyle/>
                    <a:p>
                      <a:pPr marL="0" marR="0" algn="just">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just">
                        <a:spcBef>
                          <a:spcPts val="0"/>
                        </a:spcBef>
                        <a:spcAft>
                          <a:spcPts val="0"/>
                        </a:spcAft>
                      </a:pPr>
                      <a:r>
                        <a:rPr lang="en-US" sz="12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cs typeface="Times New Roman" panose="02020603050405020304" pitchFamily="18" charset="0"/>
                        </a:rPr>
                        <a:t>KT thường xuyên</a:t>
                      </a:r>
                      <a:endParaRPr lang="en-US" sz="12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cs typeface="Times New Roman" panose="02020603050405020304" pitchFamily="18" charset="0"/>
                        </a:rPr>
                        <a:t>KT định kỳ</a:t>
                      </a:r>
                      <a:endParaRPr lang="en-US" sz="12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r>
              <a:tr h="329597">
                <a:tc>
                  <a:txBody>
                    <a:bodyPr/>
                    <a:lstStyle/>
                    <a:p>
                      <a:pPr marL="0" marR="0" algn="ctr">
                        <a:spcBef>
                          <a:spcPts val="0"/>
                        </a:spcBef>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STT</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spcBef>
                          <a:spcPts val="0"/>
                        </a:spcBef>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HỌ VÀ TÊN</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spcBef>
                          <a:spcPts val="0"/>
                        </a:spcBef>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HS1</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HS2</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HS2</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87718">
                <a:tc>
                  <a:txBody>
                    <a:bodyPr/>
                    <a:lstStyle/>
                    <a:p>
                      <a:pPr marL="0" marR="0" algn="ctr">
                        <a:spcBef>
                          <a:spcPts val="0"/>
                        </a:spcBef>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01</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just">
                        <a:spcBef>
                          <a:spcPts val="0"/>
                        </a:spcBef>
                        <a:spcAft>
                          <a:spcPts val="0"/>
                        </a:spcAft>
                      </a:pPr>
                      <a:r>
                        <a:rPr lang="en-US" sz="1600" dirty="0" err="1">
                          <a:effectLst/>
                          <a:latin typeface="Times New Roman" panose="02020603050405020304" pitchFamily="18" charset="0"/>
                          <a:ea typeface="Times New Roman" panose="02020603050405020304" pitchFamily="18" charset="0"/>
                          <a:cs typeface="Times New Roman" panose="02020603050405020304" pitchFamily="18" charset="0"/>
                        </a:rPr>
                        <a:t>Nguyễn</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ea typeface="Times New Roman" panose="02020603050405020304" pitchFamily="18" charset="0"/>
                          <a:cs typeface="Times New Roman" panose="02020603050405020304" pitchFamily="18" charset="0"/>
                        </a:rPr>
                        <a:t>Văn</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spcBef>
                          <a:spcPts val="0"/>
                        </a:spcBef>
                        <a:spcAft>
                          <a:spcPts val="0"/>
                        </a:spcAft>
                      </a:pPr>
                      <a:r>
                        <a:rPr lang="en-US" sz="1600" dirty="0" err="1">
                          <a:effectLst/>
                          <a:latin typeface="Times New Roman" panose="02020603050405020304" pitchFamily="18" charset="0"/>
                          <a:ea typeface="Times New Roman" panose="02020603050405020304" pitchFamily="18" charset="0"/>
                          <a:cs typeface="Times New Roman" panose="02020603050405020304" pitchFamily="18" charset="0"/>
                        </a:rPr>
                        <a:t>Không</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ea typeface="Times New Roman" panose="02020603050405020304" pitchFamily="18" charset="0"/>
                          <a:cs typeface="Times New Roman" panose="02020603050405020304" pitchFamily="18" charset="0"/>
                        </a:rPr>
                        <a:t>bắt</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buộc</a:t>
                      </a:r>
                      <a:endParaRPr lang="en-US" sz="16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spcBef>
                          <a:spcPts val="0"/>
                        </a:spcBef>
                        <a:spcAft>
                          <a:spcPts val="0"/>
                        </a:spcAft>
                      </a:pPr>
                      <a:endParaRPr lang="en-US" sz="16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spcBef>
                          <a:spcPts val="0"/>
                        </a:spcBef>
                        <a:spcAft>
                          <a:spcPts val="0"/>
                        </a:spcAft>
                      </a:pPr>
                      <a:endParaRPr lang="en-US" sz="16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spcBef>
                          <a:spcPts val="0"/>
                        </a:spcBef>
                        <a:spcAft>
                          <a:spcPts val="0"/>
                        </a:spcAft>
                      </a:pP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7</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Rectangle 2"/>
          <p:cNvSpPr/>
          <p:nvPr/>
        </p:nvSpPr>
        <p:spPr>
          <a:xfrm>
            <a:off x="1446663" y="3411939"/>
            <a:ext cx="8093122" cy="707886"/>
          </a:xfrm>
          <a:prstGeom prst="rect">
            <a:avLst/>
          </a:prstGeom>
        </p:spPr>
        <p:txBody>
          <a:bodyPr wrap="square">
            <a:spAutoFit/>
          </a:bodyPr>
          <a:lstStyle/>
          <a:p>
            <a:pPr lvl="0" defTabSz="914400" eaLnBrk="0" fontAlgn="base" hangingPunct="0">
              <a:spcBef>
                <a:spcPct val="0"/>
              </a:spcBef>
              <a:spcAft>
                <a:spcPct val="0"/>
              </a:spcAft>
            </a:pPr>
            <a:r>
              <a:rPr lang="en-US" altLang="en-US" sz="2000" b="1"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VD</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Đối</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môn</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từ</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1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đến</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3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dirty="0">
              <a:solidFill>
                <a:prstClr val="black"/>
              </a:solidFill>
            </a:endParaRPr>
          </a:p>
          <a:p>
            <a:pPr lvl="0" defTabSz="914400" eaLnBrk="0" fontAlgn="base" hangingPunct="0">
              <a:spcBef>
                <a:spcPct val="0"/>
              </a:spcBef>
              <a:spcAft>
                <a:spcPct val="0"/>
              </a:spcAft>
            </a:pPr>
            <a:endParaRPr lang="en-US" altLang="en-US" sz="2000" dirty="0">
              <a:solidFill>
                <a:prstClr val="black"/>
              </a:solidFill>
            </a:endParaRPr>
          </a:p>
        </p:txBody>
      </p:sp>
      <p:sp>
        <p:nvSpPr>
          <p:cNvPr id="7" name="Rectangle 6"/>
          <p:cNvSpPr/>
          <p:nvPr/>
        </p:nvSpPr>
        <p:spPr>
          <a:xfrm>
            <a:off x="1146412" y="696036"/>
            <a:ext cx="7436006" cy="400110"/>
          </a:xfrm>
          <a:prstGeom prst="rect">
            <a:avLst/>
          </a:prstGeom>
        </p:spPr>
        <p:txBody>
          <a:bodyPr wrap="square">
            <a:spAutoFit/>
          </a:bodyPr>
          <a:lstStyle/>
          <a:p>
            <a:pPr lvl="0" defTabSz="914400" eaLnBrk="0" fontAlgn="base" hangingPunct="0">
              <a:spcBef>
                <a:spcPct val="0"/>
              </a:spcBef>
              <a:spcAft>
                <a:spcPct val="0"/>
              </a:spcAft>
            </a:pP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VD: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Đối</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môn</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3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alt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8573212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indent="-285750">
              <a:spcBef>
                <a:spcPts val="0"/>
              </a:spcBef>
            </a:pPr>
            <a:r>
              <a:rPr lang="en-US" sz="2400" b="1" dirty="0">
                <a:ln>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VI) </a:t>
            </a:r>
            <a:r>
              <a:rPr lang="en-US" sz="2400" b="1" u="sng" dirty="0">
                <a:ln>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QUI ĐỊNH LÀM BẢNG ĐIỂM TỔNG KẾT HỌC PHẦN</a:t>
            </a:r>
            <a:r>
              <a:rPr lang="en-US" sz="2400" b="1" dirty="0">
                <a:ln>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ln>
                  <a:noFill/>
                </a:ln>
                <a:solidFill>
                  <a:prstClr val="black">
                    <a:lumMod val="85000"/>
                    <a:lumOff val="15000"/>
                  </a:prstClr>
                </a:solidFill>
                <a:latin typeface="VNI-Times" pitchFamily="2" charset="0"/>
                <a:ea typeface="Times New Roman" panose="02020603050405020304" pitchFamily="18" charset="0"/>
                <a:cs typeface="Times New Roman" panose="02020603050405020304" pitchFamily="18" charset="0"/>
              </a:rPr>
              <a:t/>
            </a:r>
            <a:br>
              <a:rPr lang="en-US" sz="2000" dirty="0">
                <a:ln>
                  <a:noFill/>
                </a:ln>
                <a:solidFill>
                  <a:prstClr val="black">
                    <a:lumMod val="85000"/>
                    <a:lumOff val="15000"/>
                  </a:prstClr>
                </a:solidFill>
                <a:latin typeface="VNI-Times" pitchFamily="2" charset="0"/>
                <a:ea typeface="Times New Roman" panose="02020603050405020304" pitchFamily="18" charset="0"/>
                <a:cs typeface="Times New Roman" panose="02020603050405020304" pitchFamily="18" charset="0"/>
              </a:rPr>
            </a:br>
            <a:endParaRPr lang="en-US" dirty="0"/>
          </a:p>
        </p:txBody>
      </p:sp>
      <p:sp>
        <p:nvSpPr>
          <p:cNvPr id="3" name="Content Placeholder 2"/>
          <p:cNvSpPr>
            <a:spLocks noGrp="1"/>
          </p:cNvSpPr>
          <p:nvPr>
            <p:ph idx="1"/>
          </p:nvPr>
        </p:nvSpPr>
        <p:spPr/>
        <p:txBody>
          <a:bodyPr/>
          <a:lstStyle/>
          <a:p>
            <a:pPr marL="0" marR="0" indent="0" algn="just">
              <a:spcBef>
                <a:spcPts val="0"/>
              </a:spcBef>
              <a:spcAft>
                <a:spcPts val="0"/>
              </a:spcAft>
              <a:buNone/>
            </a:pP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Sau</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mỗi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tất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cả</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đều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ọc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ĐHP</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smtClean="0">
              <a:latin typeface="VNI-Times" pitchFamily="2" charset="0"/>
              <a:ea typeface="Times New Roman" panose="02020603050405020304" pitchFamily="18" charset="0"/>
              <a:cs typeface="Times New Roman" panose="02020603050405020304" pitchFamily="18" charset="0"/>
            </a:endParaRPr>
          </a:p>
          <a:p>
            <a:pPr marR="0" algn="just">
              <a:spcBef>
                <a:spcPts val="0"/>
              </a:spcBef>
              <a:spcAft>
                <a:spcPts val="0"/>
              </a:spcAft>
              <a:buFontTx/>
              <a:buChar char="-"/>
            </a:pPr>
            <a:r>
              <a:rPr lang="en-US" b="1" dirty="0" err="1" smtClean="0">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bao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gồm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trọng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b="1" dirty="0">
                <a:latin typeface="Times New Roman" panose="02020603050405020304" pitchFamily="18" charset="0"/>
                <a:ea typeface="Times New Roman" panose="02020603050405020304" pitchFamily="18" charset="0"/>
                <a:cs typeface="Times New Roman" panose="02020603050405020304" pitchFamily="18" charset="0"/>
              </a:rPr>
              <a:t> 0,6</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trung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bình</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trọng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b="1" dirty="0">
                <a:latin typeface="Times New Roman" panose="02020603050405020304" pitchFamily="18" charset="0"/>
                <a:ea typeface="Times New Roman" panose="02020603050405020304" pitchFamily="18" charset="0"/>
                <a:cs typeface="Times New Roman" panose="02020603050405020304" pitchFamily="18" charset="0"/>
              </a:rPr>
              <a:t> 0,4</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smtClean="0">
              <a:latin typeface="VNI-Times" pitchFamily="2" charset="0"/>
              <a:ea typeface="Times New Roman" panose="02020603050405020304" pitchFamily="18" charset="0"/>
              <a:cs typeface="Times New Roman" panose="02020603050405020304" pitchFamily="18" charset="0"/>
            </a:endParaRPr>
          </a:p>
          <a:p>
            <a:pPr marL="0" marR="0" indent="0" algn="just">
              <a:spcBef>
                <a:spcPts val="0"/>
              </a:spcBef>
              <a:spcAft>
                <a:spcPts val="0"/>
              </a:spcAft>
              <a:buNone/>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trung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bình</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bài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dirty="0">
                <a:latin typeface="Times New Roman" panose="02020603050405020304" pitchFamily="18" charset="0"/>
                <a:ea typeface="Times New Roman" panose="02020603050405020304" pitchFamily="18" charset="0"/>
                <a:cs typeface="Times New Roman" panose="02020603050405020304" pitchFamily="18" charset="0"/>
              </a:rPr>
              <a:t> (TBCBKT)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trung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bình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cộng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thường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xuyên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hệ</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từng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thường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xuyên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hệ</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dirty="0">
                <a:latin typeface="Times New Roman" panose="02020603050405020304" pitchFamily="18" charset="0"/>
                <a:ea typeface="Times New Roman" panose="02020603050405020304" pitchFamily="18" charset="0"/>
                <a:cs typeface="Times New Roman" panose="02020603050405020304" pitchFamily="18" charset="0"/>
              </a:rPr>
              <a:t> 1,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hệ</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dirty="0">
                <a:latin typeface="Times New Roman" panose="02020603050405020304" pitchFamily="18" charset="0"/>
                <a:ea typeface="Times New Roman" panose="02020603050405020304" pitchFamily="18" charset="0"/>
                <a:cs typeface="Times New Roman" panose="02020603050405020304" pitchFamily="18" charset="0"/>
              </a:rPr>
              <a:t> 2.</a:t>
            </a:r>
            <a:endParaRPr lang="en-US" sz="2000" dirty="0">
              <a:latin typeface="VNI-Times" pitchFamily="2"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902806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p:cNvGraphicFramePr>
            <a:graphicFrameLocks noGrp="1"/>
          </p:cNvGraphicFramePr>
          <p:nvPr>
            <p:ph idx="1"/>
            <p:extLst>
              <p:ext uri="{D42A27DB-BD31-4B8C-83A1-F6EECF244321}">
                <p14:modId xmlns:p14="http://schemas.microsoft.com/office/powerpoint/2010/main" val="1358587107"/>
              </p:ext>
            </p:extLst>
          </p:nvPr>
        </p:nvGraphicFramePr>
        <p:xfrm>
          <a:off x="815923" y="1406769"/>
          <a:ext cx="10156877" cy="590844"/>
        </p:xfrm>
        <a:graphic>
          <a:graphicData uri="http://schemas.openxmlformats.org/drawingml/2006/table">
            <a:tbl>
              <a:tblPr/>
              <a:tblGrid>
                <a:gridCol w="832801"/>
                <a:gridCol w="1831220"/>
                <a:gridCol w="832801"/>
                <a:gridCol w="832801"/>
                <a:gridCol w="998421"/>
                <a:gridCol w="832801"/>
                <a:gridCol w="1332011"/>
                <a:gridCol w="1664426"/>
                <a:gridCol w="999595"/>
              </a:tblGrid>
              <a:tr h="295422">
                <a:tc>
                  <a:txBody>
                    <a:bodyPr/>
                    <a:lstStyle/>
                    <a:p>
                      <a:pPr marL="0" marR="0" algn="ctr">
                        <a:spcBef>
                          <a:spcPts val="0"/>
                        </a:spcBef>
                        <a:spcAft>
                          <a:spcPts val="0"/>
                        </a:spcAft>
                      </a:pPr>
                      <a:r>
                        <a:rPr lang="en-US" sz="1600" dirty="0">
                          <a:effectLst/>
                          <a:latin typeface="Arial Narrow" panose="020B0606020202030204" pitchFamily="34" charset="0"/>
                          <a:ea typeface="Times New Roman" panose="02020603050405020304" pitchFamily="18" charset="0"/>
                          <a:cs typeface="Times New Roman" panose="02020603050405020304" pitchFamily="18" charset="0"/>
                        </a:rPr>
                        <a:t>STT</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Arial Narrow" panose="020B0606020202030204" pitchFamily="34" charset="0"/>
                          <a:ea typeface="Times New Roman" panose="02020603050405020304" pitchFamily="18" charset="0"/>
                          <a:cs typeface="Times New Roman" panose="02020603050405020304" pitchFamily="18" charset="0"/>
                        </a:rPr>
                        <a:t>H</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Ọ</a:t>
                      </a:r>
                      <a:r>
                        <a:rPr lang="en-US" sz="1600" dirty="0">
                          <a:effectLst/>
                          <a:latin typeface="Arial Narrow" panose="020B0606020202030204" pitchFamily="34" charset="0"/>
                          <a:ea typeface="Times New Roman" panose="02020603050405020304" pitchFamily="18" charset="0"/>
                          <a:cs typeface="Times New Roman" panose="02020603050405020304" pitchFamily="18" charset="0"/>
                        </a:rPr>
                        <a:t> VÀ TÊN</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Arial Narrow" panose="020B0606020202030204" pitchFamily="34" charset="0"/>
                          <a:ea typeface="Times New Roman" panose="02020603050405020304" pitchFamily="18" charset="0"/>
                          <a:cs typeface="Times New Roman" panose="02020603050405020304" pitchFamily="18" charset="0"/>
                        </a:rPr>
                        <a:t>HS1</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Arial Narrow" panose="020B0606020202030204" pitchFamily="34" charset="0"/>
                          <a:ea typeface="Times New Roman" panose="02020603050405020304" pitchFamily="18" charset="0"/>
                          <a:cs typeface="Times New Roman" panose="02020603050405020304" pitchFamily="18" charset="0"/>
                        </a:rPr>
                        <a:t>HS1</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Arial Narrow" panose="020B0606020202030204" pitchFamily="34" charset="0"/>
                          <a:ea typeface="Times New Roman" panose="02020603050405020304" pitchFamily="18" charset="0"/>
                          <a:cs typeface="Times New Roman" panose="02020603050405020304" pitchFamily="18" charset="0"/>
                        </a:rPr>
                        <a:t>HS2</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Arial Narrow" panose="020B0606020202030204" pitchFamily="34" charset="0"/>
                          <a:ea typeface="Times New Roman" panose="02020603050405020304" pitchFamily="18" charset="0"/>
                          <a:cs typeface="Times New Roman" panose="02020603050405020304" pitchFamily="18" charset="0"/>
                        </a:rPr>
                        <a:t>HS2</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Arial Narrow" panose="020B0606020202030204" pitchFamily="34" charset="0"/>
                          <a:ea typeface="Times New Roman" panose="02020603050405020304" pitchFamily="18" charset="0"/>
                          <a:cs typeface="Times New Roman" panose="02020603050405020304" pitchFamily="18" charset="0"/>
                        </a:rPr>
                        <a:t>TBCBKT</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a:effectLst/>
                          <a:latin typeface="Arial Narrow" panose="020B0606020202030204" pitchFamily="34" charset="0"/>
                          <a:ea typeface="Times New Roman" panose="02020603050405020304" pitchFamily="18" charset="0"/>
                          <a:cs typeface="Times New Roman" panose="02020603050405020304" pitchFamily="18" charset="0"/>
                        </a:rPr>
                        <a:t>ĐI</a:t>
                      </a: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Ể</a:t>
                      </a:r>
                      <a:r>
                        <a:rPr lang="en-US" sz="1600">
                          <a:effectLst/>
                          <a:latin typeface="Arial Narrow" panose="020B0606020202030204" pitchFamily="34" charset="0"/>
                          <a:ea typeface="Times New Roman" panose="02020603050405020304" pitchFamily="18" charset="0"/>
                          <a:cs typeface="Times New Roman" panose="02020603050405020304" pitchFamily="18" charset="0"/>
                        </a:rPr>
                        <a:t>M THI</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ĐHP</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5422">
                <a:tc>
                  <a:txBody>
                    <a:bodyPr/>
                    <a:lstStyle/>
                    <a:p>
                      <a:pPr marL="0" marR="0" algn="ctr">
                        <a:spcBef>
                          <a:spcPts val="0"/>
                        </a:spcBef>
                        <a:spcAft>
                          <a:spcPts val="0"/>
                        </a:spcAft>
                      </a:pPr>
                      <a:r>
                        <a:rPr lang="en-US" sz="1600">
                          <a:effectLst/>
                          <a:latin typeface="Arial Narrow" panose="020B0606020202030204" pitchFamily="34" charset="0"/>
                          <a:ea typeface="Times New Roman" panose="02020603050405020304" pitchFamily="18" charset="0"/>
                          <a:cs typeface="Times New Roman" panose="02020603050405020304" pitchFamily="18" charset="0"/>
                        </a:rPr>
                        <a:t>01</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2743200" algn="ctr"/>
                          <a:tab pos="5486400" algn="r"/>
                          <a:tab pos="457200" algn="l"/>
                        </a:tabLst>
                      </a:pPr>
                      <a:r>
                        <a:rPr lang="en-US" sz="1600">
                          <a:effectLst/>
                          <a:latin typeface="Arial Narrow" panose="020B0606020202030204" pitchFamily="34" charset="0"/>
                          <a:ea typeface="Times New Roman" panose="02020603050405020304" pitchFamily="18" charset="0"/>
                          <a:cs typeface="Times New Roman" panose="02020603050405020304" pitchFamily="18" charset="0"/>
                        </a:rPr>
                        <a:t>Tr</a:t>
                      </a: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ầ</a:t>
                      </a:r>
                      <a:r>
                        <a:rPr lang="en-US" sz="1600">
                          <a:effectLst/>
                          <a:latin typeface="Arial Narrow" panose="020B0606020202030204" pitchFamily="34" charset="0"/>
                          <a:ea typeface="Times New Roman" panose="02020603050405020304" pitchFamily="18" charset="0"/>
                          <a:cs typeface="Times New Roman" panose="02020603050405020304" pitchFamily="18" charset="0"/>
                        </a:rPr>
                        <a:t>n Văn B</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a:effectLst/>
                          <a:latin typeface="Arial Narrow" panose="020B0606020202030204" pitchFamily="34" charset="0"/>
                          <a:ea typeface="Times New Roman" panose="02020603050405020304" pitchFamily="18" charset="0"/>
                          <a:cs typeface="Times New Roman" panose="02020603050405020304" pitchFamily="18" charset="0"/>
                        </a:rPr>
                        <a:t>5</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a:effectLst/>
                          <a:latin typeface="Arial Narrow" panose="020B0606020202030204" pitchFamily="34" charset="0"/>
                          <a:ea typeface="Times New Roman" panose="02020603050405020304" pitchFamily="18" charset="0"/>
                          <a:cs typeface="Times New Roman" panose="02020603050405020304" pitchFamily="18" charset="0"/>
                        </a:rPr>
                        <a:t>7</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a:effectLst/>
                          <a:latin typeface="Arial Narrow" panose="020B0606020202030204" pitchFamily="34" charset="0"/>
                          <a:ea typeface="Times New Roman" panose="02020603050405020304" pitchFamily="18" charset="0"/>
                          <a:cs typeface="Times New Roman" panose="02020603050405020304" pitchFamily="18" charset="0"/>
                        </a:rPr>
                        <a:t>5</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a:effectLst/>
                          <a:latin typeface="Arial Narrow" panose="020B0606020202030204" pitchFamily="34" charset="0"/>
                          <a:ea typeface="Times New Roman" panose="02020603050405020304" pitchFamily="18" charset="0"/>
                          <a:cs typeface="Times New Roman" panose="02020603050405020304" pitchFamily="18" charset="0"/>
                        </a:rPr>
                        <a:t>8</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Arial Narrow" panose="020B0606020202030204" pitchFamily="34" charset="0"/>
                          <a:ea typeface="Times New Roman" panose="02020603050405020304" pitchFamily="18" charset="0"/>
                          <a:cs typeface="Times New Roman" panose="02020603050405020304" pitchFamily="18" charset="0"/>
                        </a:rPr>
                        <a:t>6.3</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effectLst/>
                          <a:latin typeface="Arial Narrow" panose="020B0606020202030204" pitchFamily="34" charset="0"/>
                          <a:ea typeface="Times New Roman" panose="02020603050405020304" pitchFamily="18" charset="0"/>
                          <a:cs typeface="Times New Roman" panose="02020603050405020304" pitchFamily="18" charset="0"/>
                        </a:rPr>
                        <a:t>6</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6.1</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1" name="Rectangle 6"/>
          <p:cNvSpPr>
            <a:spLocks noChangeArrowheads="1"/>
          </p:cNvSpPr>
          <p:nvPr/>
        </p:nvSpPr>
        <p:spPr bwMode="auto">
          <a:xfrm>
            <a:off x="-5516965" y="-1591688"/>
            <a:ext cx="22552557"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1pPr>
            <a:lvl2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2pPr>
            <a:lvl3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3pPr>
            <a:lvl4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4pPr>
            <a:lvl5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5pPr>
            <a:lvl6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6pPr>
            <a:lvl7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7pPr>
            <a:lvl8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8pPr>
            <a:lvl9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VD: Học sinh có điểm như sau:</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14" name="Rectangle 13"/>
          <p:cNvSpPr/>
          <p:nvPr/>
        </p:nvSpPr>
        <p:spPr>
          <a:xfrm>
            <a:off x="787791" y="801858"/>
            <a:ext cx="6453715" cy="400110"/>
          </a:xfrm>
          <a:prstGeom prst="rect">
            <a:avLst/>
          </a:prstGeom>
        </p:spPr>
        <p:txBody>
          <a:bodyPr wrap="square">
            <a:spAutoFit/>
          </a:bodyPr>
          <a:lstStyle/>
          <a:p>
            <a:pPr lvl="0" algn="just" defTabSz="914400" eaLnBrk="0" fontAlgn="base" hangingPunct="0">
              <a:spcBef>
                <a:spcPct val="0"/>
              </a:spcBef>
              <a:spcAft>
                <a:spcPct val="0"/>
              </a:spcAft>
              <a:tabLst>
                <a:tab pos="457200" algn="r"/>
                <a:tab pos="2743200" algn="ctr"/>
                <a:tab pos="5486400" algn="r"/>
              </a:tabLst>
            </a:pP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VD: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sau</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dirty="0">
              <a:solidFill>
                <a:prstClr val="black"/>
              </a:solidFill>
              <a:latin typeface="Arial" panose="020B0604020202020204" pitchFamily="34" charset="0"/>
            </a:endParaRPr>
          </a:p>
        </p:txBody>
      </p:sp>
      <p:sp>
        <p:nvSpPr>
          <p:cNvPr id="15" name="Rectangle 9"/>
          <p:cNvSpPr>
            <a:spLocks noChangeArrowheads="1"/>
          </p:cNvSpPr>
          <p:nvPr/>
        </p:nvSpPr>
        <p:spPr bwMode="auto">
          <a:xfrm>
            <a:off x="1195753" y="2293444"/>
            <a:ext cx="2410015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Cách</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như</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sz="2000" b="0" i="0" u="none" strike="noStrike" cap="none" normalizeH="0" baseline="0" dirty="0" smtClean="0">
              <a:ln>
                <a:noFill/>
              </a:ln>
              <a:solidFill>
                <a:schemeClr val="tx1"/>
              </a:solidFill>
              <a:effectLst/>
              <a:latin typeface="Arial" panose="020B0604020202020204" pitchFamily="34" charset="0"/>
            </a:endParaRPr>
          </a:p>
        </p:txBody>
      </p:sp>
      <p:graphicFrame>
        <p:nvGraphicFramePr>
          <p:cNvPr id="16" name="Object 15"/>
          <p:cNvGraphicFramePr>
            <a:graphicFrameLocks noChangeAspect="1"/>
          </p:cNvGraphicFramePr>
          <p:nvPr>
            <p:extLst>
              <p:ext uri="{D42A27DB-BD31-4B8C-83A1-F6EECF244321}">
                <p14:modId xmlns:p14="http://schemas.microsoft.com/office/powerpoint/2010/main" val="1973040824"/>
              </p:ext>
            </p:extLst>
          </p:nvPr>
        </p:nvGraphicFramePr>
        <p:xfrm>
          <a:off x="1195754" y="2722099"/>
          <a:ext cx="4951828" cy="907366"/>
        </p:xfrm>
        <a:graphic>
          <a:graphicData uri="http://schemas.openxmlformats.org/presentationml/2006/ole">
            <mc:AlternateContent xmlns:mc="http://schemas.openxmlformats.org/markup-compatibility/2006">
              <mc:Choice xmlns:v="urn:schemas-microsoft-com:vml" Requires="v">
                <p:oleObj spid="_x0000_s1096" name="Equation" r:id="rId3" imgW="2438400" imgH="393700" progId="Equation.3">
                  <p:embed/>
                </p:oleObj>
              </mc:Choice>
              <mc:Fallback>
                <p:oleObj name="Equation" r:id="rId3" imgW="2438400" imgH="393700" progId="Equation.3">
                  <p:embed/>
                  <p:pic>
                    <p:nvPicPr>
                      <p:cNvPr id="0" name="Object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5754" y="2722099"/>
                        <a:ext cx="4951828" cy="907366"/>
                      </a:xfrm>
                      <a:prstGeom prst="rect">
                        <a:avLst/>
                      </a:prstGeom>
                      <a:noFill/>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2494553944"/>
              </p:ext>
            </p:extLst>
          </p:nvPr>
        </p:nvGraphicFramePr>
        <p:xfrm>
          <a:off x="1195753" y="3785029"/>
          <a:ext cx="8201465" cy="463413"/>
        </p:xfrm>
        <a:graphic>
          <a:graphicData uri="http://schemas.openxmlformats.org/presentationml/2006/ole">
            <mc:AlternateContent xmlns:mc="http://schemas.openxmlformats.org/markup-compatibility/2006">
              <mc:Choice xmlns:v="urn:schemas-microsoft-com:vml" Requires="v">
                <p:oleObj spid="_x0000_s1097" name="Equation" r:id="rId5" imgW="3288960" imgH="228600" progId="Equation.3">
                  <p:embed/>
                </p:oleObj>
              </mc:Choice>
              <mc:Fallback>
                <p:oleObj name="Equation" r:id="rId5" imgW="3288960" imgH="228600" progId="Equation.3">
                  <p:embed/>
                  <p:pic>
                    <p:nvPicPr>
                      <p:cNvPr id="0" name=""/>
                      <p:cNvPicPr/>
                      <p:nvPr/>
                    </p:nvPicPr>
                    <p:blipFill>
                      <a:blip r:embed="rId6"/>
                      <a:stretch>
                        <a:fillRect/>
                      </a:stretch>
                    </p:blipFill>
                    <p:spPr>
                      <a:xfrm>
                        <a:off x="1195753" y="3785029"/>
                        <a:ext cx="8201465" cy="463413"/>
                      </a:xfrm>
                      <a:prstGeom prst="rect">
                        <a:avLst/>
                      </a:prstGeom>
                    </p:spPr>
                  </p:pic>
                </p:oleObj>
              </mc:Fallback>
            </mc:AlternateContent>
          </a:graphicData>
        </a:graphic>
      </p:graphicFrame>
      <p:sp>
        <p:nvSpPr>
          <p:cNvPr id="21" name="Rectangle 20"/>
          <p:cNvSpPr/>
          <p:nvPr/>
        </p:nvSpPr>
        <p:spPr>
          <a:xfrm>
            <a:off x="1505244" y="4572000"/>
            <a:ext cx="9523828" cy="1446550"/>
          </a:xfrm>
          <a:prstGeom prst="rect">
            <a:avLst/>
          </a:prstGeom>
        </p:spPr>
        <p:txBody>
          <a:bodyPr wrap="square">
            <a:spAutoFit/>
          </a:bodyPr>
          <a:lstStyle/>
          <a:p>
            <a:pPr marL="539750" marR="0" indent="635">
              <a:spcBef>
                <a:spcPts val="0"/>
              </a:spcBef>
              <a:spcAft>
                <a:spcPts val="0"/>
              </a:spcAft>
            </a:pPr>
            <a:r>
              <a:rPr lang="en-US" sz="13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qui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tròn</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chữ</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thứ</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thập</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1200150" marR="0" indent="179705">
              <a:spcBef>
                <a:spcPts val="0"/>
              </a:spcBef>
              <a:spcAft>
                <a:spcPts val="0"/>
              </a:spcAft>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VNI-Times" pitchFamily="2" charset="0"/>
              <a:ea typeface="Times New Roman" panose="02020603050405020304" pitchFamily="18" charset="0"/>
              <a:cs typeface="Times New Roman" panose="02020603050405020304" pitchFamily="18" charset="0"/>
            </a:endParaRPr>
          </a:p>
          <a:p>
            <a:pPr marL="1200150" marR="0" indent="179705">
              <a:spcBef>
                <a:spcPts val="0"/>
              </a:spcBef>
              <a:spcAft>
                <a:spcPts val="0"/>
              </a:spcAft>
            </a:pPr>
            <a:r>
              <a:rPr lang="en-US" sz="2000" b="1" u="sng" dirty="0">
                <a:latin typeface="Times New Roman" panose="02020603050405020304" pitchFamily="18" charset="0"/>
                <a:ea typeface="Times New Roman" panose="02020603050405020304" pitchFamily="18" charset="0"/>
                <a:cs typeface="Times New Roman" panose="02020603050405020304" pitchFamily="18" charset="0"/>
              </a:rPr>
              <a:t>VD</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 - ĐHP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6.15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tròn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thành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6.2 </a:t>
            </a:r>
            <a:endParaRPr lang="en-US" sz="2000" dirty="0">
              <a:latin typeface="VNI-Times" pitchFamily="2" charset="0"/>
              <a:ea typeface="Times New Roman" panose="02020603050405020304" pitchFamily="18" charset="0"/>
              <a:cs typeface="Times New Roman" panose="02020603050405020304" pitchFamily="18" charset="0"/>
            </a:endParaRPr>
          </a:p>
          <a:p>
            <a:pPr indent="1710690"/>
            <a:r>
              <a:rPr lang="en-US" sz="2000" dirty="0">
                <a:latin typeface="Times New Roman" panose="02020603050405020304" pitchFamily="18" charset="0"/>
                <a:ea typeface="Times New Roman" panose="02020603050405020304" pitchFamily="18" charset="0"/>
              </a:rPr>
              <a:t>- ĐHP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6.14 </a:t>
            </a:r>
            <a:r>
              <a:rPr lang="en-US" sz="2000" dirty="0" err="1">
                <a:latin typeface="Times New Roman" panose="02020603050405020304" pitchFamily="18" charset="0"/>
                <a:ea typeface="Times New Roman" panose="02020603050405020304" pitchFamily="18" charset="0"/>
              </a:rPr>
              <a:t>thì</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làm</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tròn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thành</a:t>
            </a:r>
            <a:r>
              <a:rPr lang="en-US" sz="2000" dirty="0">
                <a:latin typeface="Times New Roman" panose="02020603050405020304" pitchFamily="18" charset="0"/>
                <a:ea typeface="Times New Roman" panose="02020603050405020304" pitchFamily="18" charset="0"/>
              </a:rPr>
              <a:t> 6.1</a:t>
            </a:r>
            <a:endParaRPr lang="en-US" sz="2000" dirty="0">
              <a:latin typeface="Arial" panose="020B0604020202020204" pitchFamily="34" charset="0"/>
              <a:ea typeface="Times New Roman" panose="02020603050405020304" pitchFamily="18" charset="0"/>
            </a:endParaRPr>
          </a:p>
          <a:p>
            <a:r>
              <a:rPr lang="en-US" sz="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917927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3925" y="607610"/>
            <a:ext cx="10495130" cy="3452882"/>
          </a:xfrm>
        </p:spPr>
        <p:txBody>
          <a:bodyPr>
            <a:normAutofit fontScale="92500"/>
          </a:bodyPr>
          <a:lstStyle/>
          <a:p>
            <a:pPr marL="0" marR="0" indent="0" algn="just">
              <a:spcBef>
                <a:spcPts val="0"/>
              </a:spcBef>
              <a:spcAft>
                <a:spcPts val="0"/>
              </a:spcAft>
              <a:buNone/>
            </a:pPr>
            <a:r>
              <a:rPr lang="en-US" b="1" dirty="0">
                <a:latin typeface="Times New Roman" panose="02020603050405020304" pitchFamily="18" charset="0"/>
                <a:ea typeface="Times New Roman" panose="02020603050405020304" pitchFamily="18" charset="0"/>
                <a:cs typeface="Times New Roman" panose="02020603050405020304" pitchFamily="18" charset="0"/>
              </a:rPr>
              <a:t>VII) </a:t>
            </a:r>
            <a:r>
              <a:rPr lang="en-US" b="1" u="sng" dirty="0">
                <a:latin typeface="Times New Roman" panose="02020603050405020304" pitchFamily="18" charset="0"/>
                <a:ea typeface="Times New Roman" panose="02020603050405020304" pitchFamily="18" charset="0"/>
                <a:cs typeface="Times New Roman" panose="02020603050405020304" pitchFamily="18" charset="0"/>
              </a:rPr>
              <a:t>QUI ĐỊNH VỀ ĐIỀU KIỆN DỰ THI HỌC PHẦN</a:t>
            </a:r>
            <a:r>
              <a:rPr lang="en-US"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342900" marR="0" lvl="0" indent="-342900" algn="just">
              <a:spcBef>
                <a:spcPts val="0"/>
              </a:spcBef>
              <a:spcAft>
                <a:spcPts val="0"/>
              </a:spcAft>
              <a:buFont typeface="+mj-lt"/>
              <a:buAutoNum type="alphaLcPeriod"/>
            </a:pPr>
            <a:r>
              <a:rPr lang="en-US" i="1"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mỗi</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đủ</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kiện</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i="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lvl="0" indent="0" algn="just">
              <a:spcBef>
                <a:spcPts val="0"/>
              </a:spcBef>
              <a:spcAft>
                <a:spcPts val="0"/>
              </a:spcAft>
              <a:buNone/>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b="1" dirty="0" err="1" smtClean="0">
                <a:latin typeface="Times New Roman" panose="02020603050405020304" pitchFamily="18" charset="0"/>
                <a:ea typeface="Times New Roman" panose="02020603050405020304" pitchFamily="18" charset="0"/>
                <a:cs typeface="Times New Roman" panose="02020603050405020304" pitchFamily="18" charset="0"/>
              </a:rPr>
              <a:t>Nghỉ</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quá</a:t>
            </a:r>
            <a:r>
              <a:rPr lang="en-US" b="1" dirty="0">
                <a:latin typeface="Times New Roman" panose="02020603050405020304" pitchFamily="18" charset="0"/>
                <a:ea typeface="Times New Roman" panose="02020603050405020304" pitchFamily="18" charset="0"/>
                <a:cs typeface="Times New Roman" panose="02020603050405020304" pitchFamily="18" charset="0"/>
              </a:rPr>
              <a:t> 20%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tiết</a:t>
            </a:r>
            <a:r>
              <a:rPr lang="en-US" dirty="0">
                <a:latin typeface="Times New Roman" panose="02020603050405020304" pitchFamily="18" charset="0"/>
                <a:ea typeface="Times New Roman" panose="02020603050405020304" pitchFamily="18" charset="0"/>
                <a:cs typeface="Times New Roman" panose="02020603050405020304" pitchFamily="18" charset="0"/>
              </a:rPr>
              <a:t> qui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bố</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trí</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VNI-Times" pitchFamily="2" charset="0"/>
              <a:ea typeface="Times New Roman" panose="02020603050405020304" pitchFamily="18" charset="0"/>
              <a:cs typeface="Times New Roman" panose="02020603050405020304" pitchFamily="18" charset="0"/>
            </a:endParaRPr>
          </a:p>
          <a:p>
            <a:pPr marL="0" marR="0" lvl="0" indent="0" algn="just">
              <a:spcBef>
                <a:spcPts val="0"/>
              </a:spcBef>
              <a:spcAft>
                <a:spcPts val="0"/>
              </a:spcAft>
              <a:buNone/>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b="1" dirty="0" err="1" smtClean="0">
                <a:latin typeface="Times New Roman" panose="02020603050405020304" pitchFamily="18" charset="0"/>
                <a:ea typeface="Times New Roman" panose="02020603050405020304" pitchFamily="18" charset="0"/>
                <a:cs typeface="Times New Roman" panose="02020603050405020304" pitchFamily="18" charset="0"/>
              </a:rPr>
              <a:t>Thực</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hiện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đầy</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đủ</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bài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yêu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VNI-Times" pitchFamily="2" charset="0"/>
              <a:ea typeface="Times New Roman" panose="02020603050405020304" pitchFamily="18" charset="0"/>
              <a:cs typeface="Times New Roman" panose="02020603050405020304" pitchFamily="18" charset="0"/>
            </a:endParaRPr>
          </a:p>
          <a:p>
            <a:pPr marL="0" marR="0" lvl="0" indent="0" algn="just">
              <a:spcBef>
                <a:spcPts val="0"/>
              </a:spcBef>
              <a:spcAft>
                <a:spcPts val="0"/>
              </a:spcAft>
              <a:buNone/>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b="1" dirty="0" err="1" smtClean="0">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Trung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bình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bài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latin typeface="Times New Roman" panose="02020603050405020304" pitchFamily="18" charset="0"/>
                <a:ea typeface="Times New Roman" panose="02020603050405020304" pitchFamily="18" charset="0"/>
                <a:cs typeface="Times New Roman" panose="02020603050405020304" pitchFamily="18" charset="0"/>
              </a:rPr>
              <a:t>&gt;= 3</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0" marR="0" lvl="0" indent="0" algn="just">
              <a:spcBef>
                <a:spcPts val="0"/>
              </a:spcBef>
              <a:spcAft>
                <a:spcPts val="0"/>
              </a:spcAft>
              <a:buNone/>
            </a:pPr>
            <a:endParaRPr lang="en-US" sz="2000" dirty="0">
              <a:latin typeface="VNI-Times" pitchFamily="2" charset="0"/>
              <a:ea typeface="Times New Roman" panose="02020603050405020304" pitchFamily="18" charset="0"/>
              <a:cs typeface="Times New Roman" panose="02020603050405020304" pitchFamily="18" charset="0"/>
            </a:endParaRPr>
          </a:p>
          <a:p>
            <a:pPr marL="438150" marR="0" indent="0">
              <a:spcBef>
                <a:spcPts val="0"/>
              </a:spcBef>
              <a:spcAft>
                <a:spcPts val="0"/>
              </a:spcAft>
              <a:buNone/>
            </a:pPr>
            <a:r>
              <a:rPr lang="en-US" b="1" dirty="0">
                <a:latin typeface="Times New Roman" panose="02020603050405020304" pitchFamily="18" charset="0"/>
                <a:ea typeface="Times New Roman" panose="02020603050405020304" pitchFamily="18" charset="0"/>
              </a:rPr>
              <a:t>VD: </a:t>
            </a:r>
            <a:r>
              <a:rPr lang="en-US" b="1" dirty="0" err="1">
                <a:latin typeface="Times New Roman" panose="02020603050405020304" pitchFamily="18" charset="0"/>
                <a:ea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phần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Anh</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văn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có</a:t>
            </a:r>
            <a:r>
              <a:rPr lang="en-US" b="1" dirty="0">
                <a:latin typeface="Times New Roman" panose="02020603050405020304" pitchFamily="18" charset="0"/>
                <a:ea typeface="Times New Roman" panose="02020603050405020304" pitchFamily="18" charset="0"/>
              </a:rPr>
              <a:t> 60 </a:t>
            </a:r>
            <a:r>
              <a:rPr lang="en-US" b="1" dirty="0" err="1">
                <a:latin typeface="Times New Roman" panose="02020603050405020304" pitchFamily="18" charset="0"/>
                <a:ea typeface="Times New Roman" panose="02020603050405020304" pitchFamily="18" charset="0"/>
              </a:rPr>
              <a:t>tiết</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thì</a:t>
            </a:r>
            <a:r>
              <a:rPr lang="en-US" b="1" dirty="0">
                <a:latin typeface="Times New Roman" panose="02020603050405020304" pitchFamily="18" charset="0"/>
                <a:ea typeface="Times New Roman" panose="02020603050405020304" pitchFamily="18" charset="0"/>
              </a:rPr>
              <a:t> HS </a:t>
            </a:r>
            <a:r>
              <a:rPr lang="en-US" b="1" dirty="0" err="1">
                <a:latin typeface="Times New Roman" panose="02020603050405020304" pitchFamily="18" charset="0"/>
                <a:ea typeface="Times New Roman" panose="02020603050405020304" pitchFamily="18" charset="0"/>
              </a:rPr>
              <a:t>không</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nghỉ</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quá</a:t>
            </a:r>
            <a:r>
              <a:rPr lang="en-US" b="1" dirty="0">
                <a:latin typeface="Times New Roman" panose="02020603050405020304" pitchFamily="18" charset="0"/>
                <a:ea typeface="Times New Roman" panose="02020603050405020304" pitchFamily="18" charset="0"/>
              </a:rPr>
              <a:t> 12 </a:t>
            </a:r>
            <a:r>
              <a:rPr lang="en-US" b="1" dirty="0" err="1">
                <a:latin typeface="Times New Roman" panose="02020603050405020304" pitchFamily="18" charset="0"/>
                <a:ea typeface="Times New Roman" panose="02020603050405020304" pitchFamily="18" charset="0"/>
              </a:rPr>
              <a:t>tiết</a:t>
            </a:r>
            <a:endParaRPr lang="en-US" sz="1800" b="1" dirty="0">
              <a:latin typeface="Times New Roman" panose="02020603050405020304" pitchFamily="18" charset="0"/>
              <a:ea typeface="Times New Roman" panose="02020603050405020304" pitchFamily="18" charset="0"/>
            </a:endParaRPr>
          </a:p>
          <a:p>
            <a:r>
              <a:rPr lang="en-US" altLang="en-US" sz="2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Cách</a:t>
            </a:r>
            <a:r>
              <a:rPr lang="en-US" altLang="en-US" sz="2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altLang="en-US" sz="2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2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altLang="en-US" sz="2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2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sau</a:t>
            </a:r>
            <a:r>
              <a:rPr lang="en-US" altLang="en-US" sz="22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a:p>
        </p:txBody>
      </p:sp>
      <p:sp>
        <p:nvSpPr>
          <p:cNvPr id="7" name="Rectangle 5"/>
          <p:cNvSpPr>
            <a:spLocks noChangeArrowheads="1"/>
          </p:cNvSpPr>
          <p:nvPr/>
        </p:nvSpPr>
        <p:spPr bwMode="auto">
          <a:xfrm>
            <a:off x="982637" y="464544"/>
            <a:ext cx="8957481"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9" name="Rectangle 6"/>
          <p:cNvSpPr>
            <a:spLocks noChangeArrowheads="1"/>
          </p:cNvSpPr>
          <p:nvPr/>
        </p:nvSpPr>
        <p:spPr bwMode="auto">
          <a:xfrm>
            <a:off x="1882750" y="1016994"/>
            <a:ext cx="8957481"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pic>
        <p:nvPicPr>
          <p:cNvPr id="12" name="Picture 11"/>
          <p:cNvPicPr>
            <a:picLocks noChangeAspect="1"/>
          </p:cNvPicPr>
          <p:nvPr/>
        </p:nvPicPr>
        <p:blipFill>
          <a:blip r:embed="rId2"/>
          <a:stretch>
            <a:fillRect/>
          </a:stretch>
        </p:blipFill>
        <p:spPr>
          <a:xfrm>
            <a:off x="982636" y="3712191"/>
            <a:ext cx="10626419" cy="1155231"/>
          </a:xfrm>
          <a:prstGeom prst="rect">
            <a:avLst/>
          </a:prstGeom>
        </p:spPr>
      </p:pic>
    </p:spTree>
    <p:extLst>
      <p:ext uri="{BB962C8B-B14F-4D97-AF65-F5344CB8AC3E}">
        <p14:creationId xmlns:p14="http://schemas.microsoft.com/office/powerpoint/2010/main" val="7197240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1156166839"/>
              </p:ext>
            </p:extLst>
          </p:nvPr>
        </p:nvGraphicFramePr>
        <p:xfrm>
          <a:off x="1181687" y="1055078"/>
          <a:ext cx="9748910" cy="1772528"/>
        </p:xfrm>
        <a:graphic>
          <a:graphicData uri="http://schemas.openxmlformats.org/drawingml/2006/table">
            <a:tbl>
              <a:tblPr/>
              <a:tblGrid>
                <a:gridCol w="994243"/>
                <a:gridCol w="207543"/>
                <a:gridCol w="1217856"/>
                <a:gridCol w="2558584"/>
                <a:gridCol w="2385342"/>
                <a:gridCol w="2385342"/>
              </a:tblGrid>
              <a:tr h="289580">
                <a:tc gridSpan="2">
                  <a:txBody>
                    <a:bodyPr/>
                    <a:lstStyle/>
                    <a:p>
                      <a:pPr marL="0" marR="0" algn="just">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just">
                        <a:spcBef>
                          <a:spcPts val="0"/>
                        </a:spcBef>
                        <a:spcAft>
                          <a:spcPts val="0"/>
                        </a:spcAft>
                      </a:pPr>
                      <a:r>
                        <a:rPr lang="en-US" sz="12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KT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xuyên</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KT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định</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kỳ</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spcBef>
                          <a:spcPts val="0"/>
                        </a:spcBef>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TBKT</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41280">
                <a:tc>
                  <a:txBody>
                    <a:bodyPr/>
                    <a:lstStyle/>
                    <a:p>
                      <a:pPr marL="0" marR="0" algn="ctr">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STT</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HỌ VÀ TÊN</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HS1</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HS2</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626448">
                <a:tc>
                  <a:txBody>
                    <a:bodyPr/>
                    <a:lstStyle/>
                    <a:p>
                      <a:pPr marL="0" marR="0" algn="ctr">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01</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just">
                        <a:spcBef>
                          <a:spcPts val="0"/>
                        </a:spcBef>
                        <a:spcAft>
                          <a:spcPts val="0"/>
                        </a:spcAft>
                      </a:pP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Nguyễn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Văn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7</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7.3</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Rectangle 7"/>
          <p:cNvSpPr/>
          <p:nvPr/>
        </p:nvSpPr>
        <p:spPr>
          <a:xfrm>
            <a:off x="1181686" y="3282805"/>
            <a:ext cx="9411286" cy="400110"/>
          </a:xfrm>
          <a:prstGeom prst="rect">
            <a:avLst/>
          </a:prstGeom>
        </p:spPr>
        <p:txBody>
          <a:bodyPr wrap="square">
            <a:spAutoFit/>
          </a:bodyPr>
          <a:lstStyle/>
          <a:p>
            <a:r>
              <a:rPr lang="en-US" sz="2000" i="1" dirty="0" err="1">
                <a:latin typeface="Times New Roman" panose="02020603050405020304" pitchFamily="18" charset="0"/>
                <a:ea typeface="Times New Roman" panose="02020603050405020304" pitchFamily="18" charset="0"/>
              </a:rPr>
              <a:t>Trường</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hợp</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này</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đã</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thực</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hiện</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đầy</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đủ</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các</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bài</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kiểm</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tra</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và</a:t>
            </a:r>
            <a:r>
              <a:rPr lang="en-US" sz="2000" i="1" dirty="0">
                <a:latin typeface="Times New Roman" panose="02020603050405020304" pitchFamily="18" charset="0"/>
                <a:ea typeface="Times New Roman" panose="02020603050405020304" pitchFamily="18" charset="0"/>
              </a:rPr>
              <a:t> TB </a:t>
            </a:r>
            <a:r>
              <a:rPr lang="en-US" sz="2000" i="1" dirty="0" err="1">
                <a:latin typeface="Times New Roman" panose="02020603050405020304" pitchFamily="18" charset="0"/>
                <a:ea typeface="Times New Roman" panose="02020603050405020304" pitchFamily="18" charset="0"/>
              </a:rPr>
              <a:t>kiểm</a:t>
            </a:r>
            <a:r>
              <a:rPr lang="en-US" sz="2000" i="1" dirty="0">
                <a:latin typeface="Times New Roman" panose="02020603050405020304" pitchFamily="18" charset="0"/>
                <a:ea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rPr>
              <a:t>tra</a:t>
            </a:r>
            <a:r>
              <a:rPr lang="en-US" sz="2000" i="1" dirty="0">
                <a:latin typeface="Times New Roman" panose="02020603050405020304" pitchFamily="18" charset="0"/>
                <a:ea typeface="Times New Roman" panose="02020603050405020304" pitchFamily="18" charset="0"/>
              </a:rPr>
              <a:t> &gt;3</a:t>
            </a:r>
            <a:endParaRPr lang="en-US" sz="2000" dirty="0"/>
          </a:p>
        </p:txBody>
      </p:sp>
      <p:sp>
        <p:nvSpPr>
          <p:cNvPr id="9" name="Rectangle 8"/>
          <p:cNvSpPr/>
          <p:nvPr/>
        </p:nvSpPr>
        <p:spPr>
          <a:xfrm>
            <a:off x="614290" y="3682915"/>
            <a:ext cx="10822744" cy="1938992"/>
          </a:xfrm>
          <a:prstGeom prst="rect">
            <a:avLst/>
          </a:prstGeom>
        </p:spPr>
        <p:txBody>
          <a:bodyPr wrap="square">
            <a:spAutoFit/>
          </a:bodyPr>
          <a:lstStyle/>
          <a:p>
            <a:pPr marL="342900" marR="0" lvl="0" indent="-342900" algn="just">
              <a:spcBef>
                <a:spcPts val="0"/>
              </a:spcBef>
              <a:spcAft>
                <a:spcPts val="0"/>
              </a:spcAft>
              <a:buFont typeface="+mj-lt"/>
              <a:buAutoNum type="alphaLcPeriod"/>
            </a:pP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mỗi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vi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phạm</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kiện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US" sz="2000" dirty="0" err="1">
                <a:latin typeface="Times New Roman" panose="02020603050405020304" pitchFamily="18" charset="0"/>
                <a:ea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sinh</a:t>
            </a:r>
            <a:r>
              <a:rPr lang="en-US" sz="2000"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nghỉ</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học</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quá</a:t>
            </a:r>
            <a:r>
              <a:rPr lang="en-US" sz="2000" b="1" dirty="0">
                <a:latin typeface="Times New Roman" panose="02020603050405020304" pitchFamily="18" charset="0"/>
                <a:ea typeface="Times New Roman" panose="02020603050405020304" pitchFamily="18" charset="0"/>
              </a:rPr>
              <a:t> 20%</a:t>
            </a:r>
            <a:r>
              <a:rPr lang="en-US" sz="2000"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số</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tiết</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quy</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định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mỗi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phần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thì</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không</a:t>
            </a:r>
            <a:r>
              <a:rPr lang="en-US" sz="2000"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được</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dự</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thi</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kết</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thúc</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học</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phần</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lần</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thứ</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nhất</a:t>
            </a:r>
            <a:r>
              <a:rPr lang="en-US" sz="2000" dirty="0">
                <a:latin typeface="Times New Roman" panose="02020603050405020304" pitchFamily="18" charset="0"/>
                <a:ea typeface="Times New Roman" panose="02020603050405020304" pitchFamily="18" charset="0"/>
              </a:rPr>
              <a:t>. </a:t>
            </a:r>
          </a:p>
          <a:p>
            <a:pPr marL="742950" marR="0" lvl="1" indent="-285750" algn="just">
              <a:spcBef>
                <a:spcPts val="0"/>
              </a:spcBef>
              <a:spcAft>
                <a:spcPts val="0"/>
              </a:spcAft>
              <a:buFont typeface="Wingdings" panose="05000000000000000000" pitchFamily="2" charset="2"/>
              <a:buChar char=""/>
              <a:tabLst>
                <a:tab pos="1080135" algn="l"/>
              </a:tabLst>
            </a:pPr>
            <a:r>
              <a:rPr lang="en-US" sz="2000" dirty="0" err="1">
                <a:latin typeface="Times New Roman" panose="02020603050405020304" pitchFamily="18" charset="0"/>
                <a:ea typeface="Times New Roman" panose="02020603050405020304" pitchFamily="18" charset="0"/>
              </a:rPr>
              <a:t>Những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sinh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này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sau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tham</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gia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lại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phần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đó</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thì</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được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dự</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kết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thúc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phần</a:t>
            </a:r>
            <a:r>
              <a:rPr lang="en-US" sz="2000" dirty="0">
                <a:latin typeface="Times New Roman" panose="02020603050405020304" pitchFamily="18" charset="0"/>
                <a:ea typeface="Times New Roman" panose="02020603050405020304" pitchFamily="18" charset="0"/>
              </a:rPr>
              <a:t> ở </a:t>
            </a:r>
            <a:r>
              <a:rPr lang="en-US" sz="2000" dirty="0" err="1">
                <a:latin typeface="Times New Roman" panose="02020603050405020304" pitchFamily="18" charset="0"/>
                <a:ea typeface="Times New Roman" panose="02020603050405020304" pitchFamily="18" charset="0"/>
              </a:rPr>
              <a:t>lần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thứ</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hai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trong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đó</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những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sinh</a:t>
            </a:r>
            <a:r>
              <a:rPr lang="en-US" sz="2000"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nghỉ</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học</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có</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lý</a:t>
            </a:r>
            <a:r>
              <a:rPr lang="en-US" sz="2000" b="1" dirty="0">
                <a:latin typeface="Times New Roman" panose="02020603050405020304" pitchFamily="18" charset="0"/>
                <a:ea typeface="Times New Roman" panose="02020603050405020304" pitchFamily="18" charset="0"/>
              </a:rPr>
              <a:t> do </a:t>
            </a:r>
            <a:r>
              <a:rPr lang="en-US" sz="2000" b="1" dirty="0" err="1">
                <a:latin typeface="Times New Roman" panose="02020603050405020304" pitchFamily="18" charset="0"/>
                <a:ea typeface="Times New Roman" panose="02020603050405020304" pitchFamily="18" charset="0"/>
              </a:rPr>
              <a:t>chính</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đáng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thì</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Hiệu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trưởng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xem</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xét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quyết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định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tính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thi</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lần</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đầu</a:t>
            </a:r>
            <a:r>
              <a:rPr lang="en-US" sz="2000" dirty="0">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245206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750628"/>
            <a:ext cx="9601197" cy="1535372"/>
          </a:xfrm>
        </p:spPr>
        <p:txBody>
          <a:bodyPr>
            <a:normAutofit fontScale="90000"/>
          </a:bodyPr>
          <a:lstStyle/>
          <a:p>
            <a:pPr marL="742950" marR="0" lvl="1" indent="-285750" algn="l">
              <a:spcBef>
                <a:spcPts val="0"/>
              </a:spcBef>
              <a:spcAft>
                <a:spcPts val="0"/>
              </a:spcAft>
            </a:pP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Học</a:t>
            </a:r>
            <a:r>
              <a:rPr lang="en-US" sz="2200" dirty="0" smtClean="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sinh</a:t>
            </a:r>
            <a:r>
              <a:rPr lang="en-US" sz="2200"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không</a:t>
            </a:r>
            <a:r>
              <a:rPr lang="en-US" sz="2200"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thực</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hiện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đầy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đủ</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các</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bài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kiểm</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tra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thực</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hành</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thực</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tập</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và</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các</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yêu</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cầu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học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phần</a:t>
            </a:r>
            <a:r>
              <a:rPr lang="en-US" sz="2200" dirty="0">
                <a:latin typeface="Times New Roman" panose="02020603050405020304" pitchFamily="18" charset="0"/>
                <a:ea typeface="Times New Roman" panose="02020603050405020304" pitchFamily="18" charset="0"/>
              </a:rPr>
              <a:t>.</a:t>
            </a:r>
            <a:br>
              <a:rPr lang="en-US" sz="2200" dirty="0">
                <a:latin typeface="Times New Roman" panose="02020603050405020304" pitchFamily="18" charset="0"/>
                <a:ea typeface="Times New Roman" panose="02020603050405020304" pitchFamily="18" charset="0"/>
              </a:rPr>
            </a:br>
            <a:r>
              <a:rPr lang="en-US" sz="2200" dirty="0" err="1">
                <a:latin typeface="Times New Roman" panose="02020603050405020304" pitchFamily="18" charset="0"/>
                <a:ea typeface="Times New Roman" panose="02020603050405020304" pitchFamily="18" charset="0"/>
              </a:rPr>
              <a:t>Học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sinh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có</a:t>
            </a:r>
            <a:r>
              <a:rPr lang="en-US" sz="2200"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điểm</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Trung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bình</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các</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bài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kiểm</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tra</a:t>
            </a:r>
            <a:r>
              <a:rPr lang="en-US" sz="2200" b="1" dirty="0">
                <a:latin typeface="Times New Roman" panose="02020603050405020304" pitchFamily="18" charset="0"/>
                <a:ea typeface="Times New Roman" panose="02020603050405020304" pitchFamily="18" charset="0"/>
              </a:rPr>
              <a:t> &lt; 3 </a:t>
            </a:r>
            <a:r>
              <a:rPr lang="en-US" sz="2200" b="1" dirty="0" err="1">
                <a:latin typeface="Times New Roman" panose="02020603050405020304" pitchFamily="18" charset="0"/>
                <a:ea typeface="Times New Roman" panose="02020603050405020304" pitchFamily="18" charset="0"/>
              </a:rPr>
              <a:t>điểm</a:t>
            </a:r>
            <a:r>
              <a:rPr lang="en-US" sz="2200" dirty="0">
                <a:latin typeface="Times New Roman" panose="02020603050405020304" pitchFamily="18" charset="0"/>
                <a:ea typeface="Times New Roman" panose="02020603050405020304" pitchFamily="18" charset="0"/>
              </a:rPr>
              <a:t/>
            </a:r>
            <a:br>
              <a:rPr lang="en-US" sz="2200" dirty="0">
                <a:latin typeface="Times New Roman" panose="02020603050405020304" pitchFamily="18" charset="0"/>
                <a:ea typeface="Times New Roman" panose="02020603050405020304" pitchFamily="18" charset="0"/>
              </a:rPr>
            </a:br>
            <a:r>
              <a:rPr lang="en-US" sz="2200" b="1" dirty="0">
                <a:latin typeface="Times New Roman" panose="02020603050405020304" pitchFamily="18" charset="0"/>
                <a:ea typeface="Times New Roman" panose="02020603050405020304" pitchFamily="18" charset="0"/>
              </a:rPr>
              <a:t> </a:t>
            </a:r>
            <a:r>
              <a:rPr lang="en-US" b="1" dirty="0" smtClean="0">
                <a:latin typeface="Times New Roman" panose="02020603050405020304" pitchFamily="18" charset="0"/>
                <a:ea typeface="Times New Roman" panose="02020603050405020304" pitchFamily="18" charset="0"/>
              </a:rPr>
              <a:t>VD</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phần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anh</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văn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có</a:t>
            </a:r>
            <a:r>
              <a:rPr lang="en-US" b="1" dirty="0">
                <a:latin typeface="Times New Roman" panose="02020603050405020304" pitchFamily="18" charset="0"/>
                <a:ea typeface="Times New Roman" panose="02020603050405020304" pitchFamily="18" charset="0"/>
              </a:rPr>
              <a:t> 90 </a:t>
            </a:r>
            <a:r>
              <a:rPr lang="en-US" b="1" dirty="0" err="1">
                <a:latin typeface="Times New Roman" panose="02020603050405020304" pitchFamily="18" charset="0"/>
                <a:ea typeface="Times New Roman" panose="02020603050405020304" pitchFamily="18" charset="0"/>
              </a:rPr>
              <a:t>tiết</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trong</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đó</a:t>
            </a:r>
            <a:r>
              <a:rPr lang="en-US" b="1" dirty="0">
                <a:latin typeface="Times New Roman" panose="02020603050405020304" pitchFamily="18" charset="0"/>
                <a:ea typeface="Times New Roman" panose="02020603050405020304" pitchFamily="18" charset="0"/>
              </a:rPr>
              <a:t> HS </a:t>
            </a:r>
            <a:r>
              <a:rPr lang="en-US" b="1" dirty="0" err="1">
                <a:latin typeface="Times New Roman" panose="02020603050405020304" pitchFamily="18" charset="0"/>
                <a:ea typeface="Times New Roman" panose="02020603050405020304" pitchFamily="18" charset="0"/>
              </a:rPr>
              <a:t>nghỉ</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rPr>
              <a:t> 24 </a:t>
            </a:r>
            <a:r>
              <a:rPr lang="en-US" b="1" dirty="0" err="1">
                <a:latin typeface="Times New Roman" panose="02020603050405020304" pitchFamily="18" charset="0"/>
                <a:ea typeface="Times New Roman" panose="02020603050405020304" pitchFamily="18" charset="0"/>
              </a:rPr>
              <a:t>tiết</a:t>
            </a:r>
            <a:r>
              <a:rPr lang="en-US" sz="1400" b="1" dirty="0">
                <a:latin typeface="Times New Roman" panose="02020603050405020304" pitchFamily="18" charset="0"/>
                <a:ea typeface="Times New Roman" panose="02020603050405020304" pitchFamily="18" charset="0"/>
              </a:rPr>
              <a:t/>
            </a:r>
            <a:br>
              <a:rPr lang="en-US" sz="1400" b="1" dirty="0">
                <a:latin typeface="Times New Roman" panose="02020603050405020304" pitchFamily="18" charset="0"/>
                <a:ea typeface="Times New Roman" panose="02020603050405020304" pitchFamily="18" charset="0"/>
              </a:rPr>
            </a:br>
            <a:endParaRPr lang="en-US" dirty="0"/>
          </a:p>
        </p:txBody>
      </p:sp>
      <p:pic>
        <p:nvPicPr>
          <p:cNvPr id="13" name="Picture 12"/>
          <p:cNvPicPr>
            <a:picLocks noChangeAspect="1"/>
          </p:cNvPicPr>
          <p:nvPr/>
        </p:nvPicPr>
        <p:blipFill>
          <a:blip r:embed="rId2"/>
          <a:stretch>
            <a:fillRect/>
          </a:stretch>
        </p:blipFill>
        <p:spPr>
          <a:xfrm>
            <a:off x="675249" y="2442949"/>
            <a:ext cx="10706984" cy="573206"/>
          </a:xfrm>
          <a:prstGeom prst="rect">
            <a:avLst/>
          </a:prstGeom>
        </p:spPr>
      </p:pic>
      <p:sp>
        <p:nvSpPr>
          <p:cNvPr id="14" name="Rectangle 13"/>
          <p:cNvSpPr/>
          <p:nvPr/>
        </p:nvSpPr>
        <p:spPr>
          <a:xfrm>
            <a:off x="887104" y="3173105"/>
            <a:ext cx="10009494" cy="707886"/>
          </a:xfrm>
          <a:prstGeom prst="rect">
            <a:avLst/>
          </a:prstGeom>
        </p:spPr>
        <p:txBody>
          <a:bodyPr wrap="square">
            <a:spAutoFit/>
          </a:bodyPr>
          <a:lstStyle/>
          <a:p>
            <a:pPr marL="900430" marR="0">
              <a:spcBef>
                <a:spcPts val="0"/>
              </a:spcBef>
              <a:spcAft>
                <a:spcPts val="0"/>
              </a:spcAft>
            </a:pP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nghỉ</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quá</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26,67%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tiết</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vượt</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quá</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20%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tổng</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tiết</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nên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đủ</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kiện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VNI-Times" pitchFamily="2" charset="0"/>
              <a:ea typeface="Times New Roman" panose="02020603050405020304" pitchFamily="18" charset="0"/>
              <a:cs typeface="Times New Roman" panose="02020603050405020304" pitchFamily="18" charset="0"/>
            </a:endParaRPr>
          </a:p>
        </p:txBody>
      </p:sp>
      <p:graphicFrame>
        <p:nvGraphicFramePr>
          <p:cNvPr id="15" name="Table 14"/>
          <p:cNvGraphicFramePr>
            <a:graphicFrameLocks noGrp="1"/>
          </p:cNvGraphicFramePr>
          <p:nvPr>
            <p:extLst>
              <p:ext uri="{D42A27DB-BD31-4B8C-83A1-F6EECF244321}">
                <p14:modId xmlns:p14="http://schemas.microsoft.com/office/powerpoint/2010/main" val="236927066"/>
              </p:ext>
            </p:extLst>
          </p:nvPr>
        </p:nvGraphicFramePr>
        <p:xfrm>
          <a:off x="2006220" y="4139972"/>
          <a:ext cx="9089410" cy="1371600"/>
        </p:xfrm>
        <a:graphic>
          <a:graphicData uri="http://schemas.openxmlformats.org/drawingml/2006/table">
            <a:tbl>
              <a:tblPr/>
              <a:tblGrid>
                <a:gridCol w="926985"/>
                <a:gridCol w="193502"/>
                <a:gridCol w="741325"/>
                <a:gridCol w="2779644"/>
                <a:gridCol w="2223977"/>
                <a:gridCol w="2223977"/>
              </a:tblGrid>
              <a:tr h="0">
                <a:tc gridSpan="2">
                  <a:txBody>
                    <a:bodyPr/>
                    <a:lstStyle/>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KT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thường</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xuyên</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KT định kỳ</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spcBef>
                          <a:spcPts val="0"/>
                        </a:spcBef>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TBKT</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0" marR="0" algn="ctr">
                        <a:spcBef>
                          <a:spcPts val="0"/>
                        </a:spcBef>
                        <a:spcAft>
                          <a:spcPts val="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STT</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spcBef>
                          <a:spcPts val="0"/>
                        </a:spcBef>
                        <a:spcAft>
                          <a:spcPts val="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HỌ VÀ TÊN</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HS1</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HS2</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0">
                <a:tc>
                  <a:txBody>
                    <a:bodyPr/>
                    <a:lstStyle/>
                    <a:p>
                      <a:pPr marL="0" marR="0" algn="ctr">
                        <a:spcBef>
                          <a:spcPts val="0"/>
                        </a:spcBef>
                        <a:spcAft>
                          <a:spcPts val="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01</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just">
                        <a:spcBef>
                          <a:spcPts val="0"/>
                        </a:spcBef>
                        <a:spcAft>
                          <a:spcPts val="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Nguyễn Văn A</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spcBef>
                          <a:spcPts val="0"/>
                        </a:spcBef>
                        <a:spcAft>
                          <a:spcPts val="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2.7</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6" name="Rectangle 15"/>
          <p:cNvSpPr/>
          <p:nvPr/>
        </p:nvSpPr>
        <p:spPr>
          <a:xfrm>
            <a:off x="675249" y="5789502"/>
            <a:ext cx="8837240" cy="600164"/>
          </a:xfrm>
          <a:prstGeom prst="rect">
            <a:avLst/>
          </a:prstGeom>
        </p:spPr>
        <p:txBody>
          <a:bodyPr wrap="square">
            <a:spAutoFit/>
          </a:bodyPr>
          <a:lstStyle/>
          <a:p>
            <a:pPr marL="182880" marR="0" indent="717550" algn="just">
              <a:spcBef>
                <a:spcPts val="0"/>
              </a:spcBef>
              <a:spcAft>
                <a:spcPts val="0"/>
              </a:spcAft>
            </a:pP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TB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&lt;3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nên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đủ</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kiện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182880" marR="0" indent="182880" algn="just">
              <a:spcBef>
                <a:spcPts val="0"/>
              </a:spcBef>
              <a:spcAft>
                <a:spcPts val="0"/>
              </a:spcAft>
            </a:pPr>
            <a:r>
              <a:rPr lang="en-US" sz="13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86427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497551580"/>
              </p:ext>
            </p:extLst>
          </p:nvPr>
        </p:nvGraphicFramePr>
        <p:xfrm>
          <a:off x="1037229" y="696035"/>
          <a:ext cx="10290412" cy="1188493"/>
        </p:xfrm>
        <a:graphic>
          <a:graphicData uri="http://schemas.openxmlformats.org/drawingml/2006/table">
            <a:tbl>
              <a:tblPr/>
              <a:tblGrid>
                <a:gridCol w="1049469"/>
                <a:gridCol w="219071"/>
                <a:gridCol w="1529252"/>
                <a:gridCol w="2456950"/>
                <a:gridCol w="2517835"/>
                <a:gridCol w="2517835"/>
              </a:tblGrid>
              <a:tr h="126242">
                <a:tc gridSpan="2">
                  <a:txBody>
                    <a:bodyPr/>
                    <a:lstStyle/>
                    <a:p>
                      <a:pPr marL="0" marR="0" algn="just">
                        <a:spcBef>
                          <a:spcPts val="0"/>
                        </a:spcBef>
                        <a:spcAft>
                          <a:spcPts val="0"/>
                        </a:spcAft>
                      </a:pPr>
                      <a:r>
                        <a:rPr lang="en-US" sz="12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KT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xuyên</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KT định kỳ</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spcBef>
                          <a:spcPts val="0"/>
                        </a:spcBef>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TBKT</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8726">
                <a:tc>
                  <a:txBody>
                    <a:bodyPr/>
                    <a:lstStyle/>
                    <a:p>
                      <a:pPr marL="0" marR="0" algn="ctr">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STT</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HỌ VÀ TÊN</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HS1</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HS2</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504967">
                <a:tc>
                  <a:txBody>
                    <a:bodyPr/>
                    <a:lstStyle/>
                    <a:p>
                      <a:pPr marL="0" marR="0" algn="ctr">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01</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just">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Nguyễn Văn A</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Không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làm</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bài</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2.0</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Rectangle 5"/>
          <p:cNvSpPr/>
          <p:nvPr/>
        </p:nvSpPr>
        <p:spPr>
          <a:xfrm>
            <a:off x="532263" y="2006222"/>
            <a:ext cx="10918209" cy="523220"/>
          </a:xfrm>
          <a:prstGeom prst="rect">
            <a:avLst/>
          </a:prstGeom>
        </p:spPr>
        <p:txBody>
          <a:bodyPr wrap="square">
            <a:spAutoFit/>
          </a:bodyPr>
          <a:lstStyle/>
          <a:p>
            <a:pPr marL="900430" marR="0">
              <a:spcBef>
                <a:spcPts val="0"/>
              </a:spcBef>
              <a:spcAft>
                <a:spcPts val="0"/>
              </a:spcAft>
            </a:pP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HS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hiện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bài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nên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đủ</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kiện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sz="1300" i="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1200" dirty="0">
              <a:latin typeface="VNI-Times" pitchFamily="2" charset="0"/>
              <a:ea typeface="Times New Roman" panose="02020603050405020304" pitchFamily="18" charset="0"/>
              <a:cs typeface="Times New Roman" panose="02020603050405020304" pitchFamily="18" charset="0"/>
            </a:endParaRPr>
          </a:p>
          <a:p>
            <a:pPr marL="581660" marR="0" algn="just">
              <a:spcBef>
                <a:spcPts val="0"/>
              </a:spcBef>
              <a:spcAft>
                <a:spcPts val="0"/>
              </a:spcAft>
            </a:pPr>
            <a:r>
              <a:rPr lang="en-US" sz="800" dirty="0">
                <a:latin typeface="Times New Roman" panose="02020603050405020304" pitchFamily="18"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p:txBody>
      </p:sp>
      <p:sp>
        <p:nvSpPr>
          <p:cNvPr id="7" name="Rectangle 6"/>
          <p:cNvSpPr/>
          <p:nvPr/>
        </p:nvSpPr>
        <p:spPr>
          <a:xfrm>
            <a:off x="736979" y="2382560"/>
            <a:ext cx="10822675" cy="2554545"/>
          </a:xfrm>
          <a:prstGeom prst="rect">
            <a:avLst/>
          </a:prstGeom>
        </p:spPr>
        <p:txBody>
          <a:bodyPr wrap="square">
            <a:spAutoFit/>
          </a:bodyPr>
          <a:lstStyle/>
          <a:p>
            <a:pPr algn="just">
              <a:lnSpc>
                <a:spcPct val="200000"/>
              </a:lnSpc>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VIII) </a:t>
            </a:r>
            <a:r>
              <a:rPr lang="en-US" sz="2000" b="1" u="sng" dirty="0">
                <a:latin typeface="Times New Roman" panose="02020603050405020304" pitchFamily="18" charset="0"/>
                <a:ea typeface="Times New Roman" panose="02020603050405020304" pitchFamily="18" charset="0"/>
                <a:cs typeface="Times New Roman" panose="02020603050405020304" pitchFamily="18" charset="0"/>
              </a:rPr>
              <a:t>QUI ĐỊNH ĐIỀU KIỆN THI LẦN 2</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VNI-Times" pitchFamily="2" charset="0"/>
              <a:ea typeface="Times New Roman" panose="02020603050405020304" pitchFamily="18" charset="0"/>
              <a:cs typeface="Times New Roman" panose="02020603050405020304" pitchFamily="18" charset="0"/>
            </a:endParaRPr>
          </a:p>
          <a:p>
            <a:pPr indent="360045" algn="just"/>
            <a:r>
              <a:rPr lang="en-US" sz="2000" b="1" dirty="0" err="1">
                <a:latin typeface="Times New Roman" panose="02020603050405020304" pitchFamily="18" charset="0"/>
                <a:ea typeface="Times New Roman" panose="02020603050405020304" pitchFamily="18" charset="0"/>
              </a:rPr>
              <a:t>Học</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sinh</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vắng</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mặt</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trong</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buổi</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thi</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kết</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thúc</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học</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phần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lần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thứ</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nhất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nếu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không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có</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lý</a:t>
            </a:r>
            <a:r>
              <a:rPr lang="en-US" sz="2000" dirty="0">
                <a:latin typeface="Times New Roman" panose="02020603050405020304" pitchFamily="18" charset="0"/>
                <a:ea typeface="Times New Roman" panose="02020603050405020304" pitchFamily="18" charset="0"/>
              </a:rPr>
              <a:t> do </a:t>
            </a:r>
            <a:r>
              <a:rPr lang="en-US" sz="2000" dirty="0" err="1">
                <a:latin typeface="Times New Roman" panose="02020603050405020304" pitchFamily="18" charset="0"/>
                <a:ea typeface="Times New Roman" panose="02020603050405020304" pitchFamily="18" charset="0"/>
              </a:rPr>
              <a:t>chính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đáng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thì</a:t>
            </a:r>
            <a:r>
              <a:rPr lang="en-US" sz="2000"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phải</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nhận</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điểm</a:t>
            </a:r>
            <a:r>
              <a:rPr lang="en-US" sz="2000" b="1" dirty="0">
                <a:latin typeface="Times New Roman" panose="02020603050405020304" pitchFamily="18" charset="0"/>
                <a:ea typeface="Times New Roman" panose="02020603050405020304" pitchFamily="18" charset="0"/>
              </a:rPr>
              <a:t> 0</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để</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tính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điểm</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kết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thúc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phần</a:t>
            </a:r>
            <a:r>
              <a:rPr lang="en-US" sz="2000" dirty="0">
                <a:latin typeface="Times New Roman" panose="02020603050405020304" pitchFamily="18" charset="0"/>
                <a:ea typeface="Times New Roman" panose="02020603050405020304" pitchFamily="18" charset="0"/>
              </a:rPr>
              <a:t> ở </a:t>
            </a:r>
            <a:r>
              <a:rPr lang="en-US" sz="2000" dirty="0" err="1">
                <a:latin typeface="Times New Roman" panose="02020603050405020304" pitchFamily="18" charset="0"/>
                <a:ea typeface="Times New Roman" panose="02020603050405020304" pitchFamily="18" charset="0"/>
              </a:rPr>
              <a:t>lần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đó</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và</a:t>
            </a:r>
            <a:r>
              <a:rPr lang="en-US" sz="2000"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chỉ</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được</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dự</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thi</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kết</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thúc</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học</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phần</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một</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lần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nữa</a:t>
            </a:r>
            <a:r>
              <a:rPr lang="en-US" sz="2000" dirty="0">
                <a:latin typeface="Times New Roman" panose="02020603050405020304" pitchFamily="18" charset="0"/>
                <a:ea typeface="Times New Roman" panose="02020603050405020304" pitchFamily="18" charset="0"/>
              </a:rPr>
              <a:t> do </a:t>
            </a:r>
            <a:r>
              <a:rPr lang="en-US" sz="2000" dirty="0" err="1">
                <a:latin typeface="Times New Roman" panose="02020603050405020304" pitchFamily="18" charset="0"/>
                <a:ea typeface="Times New Roman" panose="02020603050405020304" pitchFamily="18" charset="0"/>
              </a:rPr>
              <a:t>nhà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trường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tổ</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chức</a:t>
            </a:r>
            <a:r>
              <a:rPr lang="en-US" sz="2000" dirty="0">
                <a:latin typeface="Times New Roman" panose="02020603050405020304" pitchFamily="18" charset="0"/>
                <a:ea typeface="Times New Roman" panose="02020603050405020304" pitchFamily="18" charset="0"/>
              </a:rPr>
              <a:t> ở </a:t>
            </a:r>
            <a:r>
              <a:rPr lang="en-US" sz="2000" b="1" dirty="0" err="1">
                <a:latin typeface="Times New Roman" panose="02020603050405020304" pitchFamily="18" charset="0"/>
                <a:ea typeface="Times New Roman" panose="02020603050405020304" pitchFamily="18" charset="0"/>
              </a:rPr>
              <a:t>lần</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thi</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thứ</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hai</a:t>
            </a:r>
            <a:r>
              <a:rPr lang="en-US" sz="2000" dirty="0">
                <a:latin typeface="Times New Roman" panose="02020603050405020304" pitchFamily="18" charset="0"/>
                <a:ea typeface="Times New Roman" panose="02020603050405020304" pitchFamily="18" charset="0"/>
              </a:rPr>
              <a:t>. </a:t>
            </a:r>
          </a:p>
          <a:p>
            <a:pPr indent="360045" algn="just"/>
            <a:r>
              <a:rPr lang="en-US" sz="2000" dirty="0" err="1">
                <a:latin typeface="Times New Roman" panose="02020603050405020304" pitchFamily="18" charset="0"/>
                <a:ea typeface="Times New Roman" panose="02020603050405020304" pitchFamily="18" charset="0"/>
              </a:rPr>
              <a:t>Nếu</a:t>
            </a:r>
            <a:r>
              <a:rPr lang="en-US" sz="2000"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vắng</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mặt</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có</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lý</a:t>
            </a:r>
            <a:r>
              <a:rPr lang="en-US" sz="2000" b="1" dirty="0">
                <a:latin typeface="Times New Roman" panose="02020603050405020304" pitchFamily="18" charset="0"/>
                <a:ea typeface="Times New Roman" panose="02020603050405020304" pitchFamily="18" charset="0"/>
              </a:rPr>
              <a:t> do </a:t>
            </a:r>
            <a:r>
              <a:rPr lang="en-US" sz="2000" b="1" dirty="0" err="1">
                <a:latin typeface="Times New Roman" panose="02020603050405020304" pitchFamily="18" charset="0"/>
                <a:ea typeface="Times New Roman" panose="02020603050405020304" pitchFamily="18" charset="0"/>
              </a:rPr>
              <a:t>chính</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đáng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thì</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Hiệu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trưởng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xem</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xét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quyết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định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dự</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trường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tổ</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chức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lần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thứ</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hai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nhưng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vẫn</a:t>
            </a:r>
            <a:r>
              <a:rPr lang="en-US" sz="2000"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tính</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là</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thi</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lần</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thứ</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nhất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còn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được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dự</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một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lần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nữa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nếu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có</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tại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các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kỳ</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kết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thúc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phần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tổ</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chức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sinh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lớp</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khác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hoặc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các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khóa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sau</a:t>
            </a:r>
            <a:r>
              <a:rPr lang="en-US" sz="2000" dirty="0">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1931447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7922" y="614149"/>
            <a:ext cx="10118675" cy="5261719"/>
          </a:xfrm>
        </p:spPr>
        <p:txBody>
          <a:bodyPr/>
          <a:lstStyle/>
          <a:p>
            <a:pPr marL="0" marR="0" indent="0" algn="just">
              <a:spcBef>
                <a:spcPts val="0"/>
              </a:spcBef>
              <a:spcAft>
                <a:spcPts val="0"/>
              </a:spcAft>
              <a:buNone/>
            </a:pP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Trường</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hợp</a:t>
            </a:r>
            <a:r>
              <a:rPr lang="en-US"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sau</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hai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lần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vẫn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đạt</a:t>
            </a:r>
            <a:r>
              <a:rPr lang="en-US"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dưới</a:t>
            </a:r>
            <a:r>
              <a:rPr lang="en-US" b="1" dirty="0">
                <a:latin typeface="Times New Roman" panose="02020603050405020304" pitchFamily="18" charset="0"/>
                <a:ea typeface="Times New Roman" panose="02020603050405020304" pitchFamily="18" charset="0"/>
              </a:rPr>
              <a:t> 5,0</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thi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kết</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thúc</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phần</a:t>
            </a:r>
            <a:r>
              <a:rPr lang="en-US" b="1" dirty="0">
                <a:latin typeface="Times New Roman" panose="02020603050405020304" pitchFamily="18" charset="0"/>
                <a:ea typeface="Times New Roman" panose="02020603050405020304" pitchFamily="18" charset="0"/>
              </a:rPr>
              <a:t> &lt;3</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thì</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phải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đăng</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ký</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lại</a:t>
            </a:r>
            <a:r>
              <a:rPr lang="en-US" b="1"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phần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này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số</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lần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thúc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phần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áp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dụng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như</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(2 </a:t>
            </a:r>
            <a:r>
              <a:rPr lang="en-US" dirty="0" err="1">
                <a:latin typeface="Times New Roman" panose="02020603050405020304" pitchFamily="18" charset="0"/>
                <a:ea typeface="Times New Roman" panose="02020603050405020304" pitchFamily="18" charset="0"/>
              </a:rPr>
              <a:t>lần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Hiệu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trưởng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bố</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lại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hoàn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thành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việc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lại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trước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xét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điều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tốt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cấm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chưa</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đạt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yêu</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hoặc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b="1" dirty="0">
                <a:latin typeface="Times New Roman" panose="02020603050405020304" pitchFamily="18" charset="0"/>
                <a:ea typeface="Times New Roman" panose="02020603050405020304" pitchFamily="18" charset="0"/>
                <a:cs typeface="Times New Roman" panose="02020603050405020304" pitchFamily="18" charset="0"/>
              </a:rPr>
              <a:t> &lt;3</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dirty="0">
                <a:latin typeface="Times New Roman" panose="02020603050405020304" pitchFamily="18" charset="0"/>
                <a:ea typeface="Times New Roman" panose="02020603050405020304" pitchFamily="18" charset="0"/>
                <a:cs typeface="Times New Roman" panose="02020603050405020304" pitchFamily="18" charset="0"/>
              </a:rPr>
              <a:t> 2. </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spcBef>
                <a:spcPts val="0"/>
              </a:spcBef>
              <a:spcAft>
                <a:spcPts val="0"/>
              </a:spcAft>
              <a:buNone/>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cs typeface="Times New Roman" panose="02020603050405020304" pitchFamily="18" charset="0"/>
              </a:rPr>
              <a:t>Đề</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đáp</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án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đảm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bảo</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tương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đương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nội</a:t>
            </a:r>
            <a:r>
              <a:rPr lang="en-US" b="1" dirty="0">
                <a:latin typeface="Times New Roman" panose="02020603050405020304" pitchFamily="18" charset="0"/>
                <a:ea typeface="Times New Roman" panose="02020603050405020304" pitchFamily="18" charset="0"/>
                <a:cs typeface="Times New Roman" panose="02020603050405020304" pitchFamily="18" charset="0"/>
              </a:rPr>
              <a:t> dung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mà</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phụ</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thuộc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vào</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chính</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hoặc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360045" algn="just">
              <a:lnSpc>
                <a:spcPct val="200000"/>
              </a:lnSpc>
              <a:spcBef>
                <a:spcPts val="0"/>
              </a:spcBef>
              <a:spcAft>
                <a:spcPts val="0"/>
              </a:spcAft>
            </a:pPr>
            <a:r>
              <a:rPr lang="en-US" u="sng" dirty="0" err="1">
                <a:latin typeface="Times New Roman" panose="02020603050405020304" pitchFamily="18" charset="0"/>
                <a:ea typeface="Times New Roman" panose="02020603050405020304" pitchFamily="18" charset="0"/>
                <a:cs typeface="Times New Roman" panose="02020603050405020304" pitchFamily="18" charset="0"/>
              </a:rPr>
              <a:t>Lưu</a:t>
            </a:r>
            <a:r>
              <a:rPr lang="en-US" u="sng" dirty="0">
                <a:latin typeface="Times New Roman" panose="02020603050405020304" pitchFamily="18" charset="0"/>
                <a:ea typeface="Times New Roman" panose="02020603050405020304" pitchFamily="18" charset="0"/>
                <a:cs typeface="Times New Roman" panose="02020603050405020304" pitchFamily="18" charset="0"/>
              </a:rPr>
              <a:t> ý</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bắt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buộc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chắc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chắn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sẽ</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ảnh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hưởng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xếp</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loại</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kiện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11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VNI-Times" pitchFamily="2"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658954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100229237"/>
              </p:ext>
            </p:extLst>
          </p:nvPr>
        </p:nvGraphicFramePr>
        <p:xfrm>
          <a:off x="844062" y="801857"/>
          <a:ext cx="10480430" cy="1083214"/>
        </p:xfrm>
        <a:graphic>
          <a:graphicData uri="http://schemas.openxmlformats.org/drawingml/2006/table">
            <a:tbl>
              <a:tblPr/>
              <a:tblGrid>
                <a:gridCol w="775724"/>
                <a:gridCol w="1808354"/>
                <a:gridCol w="790762"/>
                <a:gridCol w="888512"/>
                <a:gridCol w="887259"/>
                <a:gridCol w="1066465"/>
                <a:gridCol w="1421118"/>
                <a:gridCol w="1599071"/>
                <a:gridCol w="1243165"/>
              </a:tblGrid>
              <a:tr h="541607">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STT</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H</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Ọ</a:t>
                      </a: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 VÀ TÊN</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HS1</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HS1</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HS2</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HS2</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TBCBKT</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ĐI</a:t>
                      </a: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Ể</a:t>
                      </a:r>
                      <a:r>
                        <a:rPr lang="en-US" sz="2000">
                          <a:effectLst/>
                          <a:latin typeface="Arial Narrow" panose="020B0606020202030204" pitchFamily="34" charset="0"/>
                          <a:ea typeface="Times New Roman" panose="02020603050405020304" pitchFamily="18" charset="0"/>
                          <a:cs typeface="Times New Roman" panose="02020603050405020304" pitchFamily="18" charset="0"/>
                        </a:rPr>
                        <a:t>M THI</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ĐHP</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1607">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01</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2743200" algn="ctr"/>
                          <a:tab pos="5486400" algn="r"/>
                          <a:tab pos="457200" algn="l"/>
                        </a:tabLs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Tr</a:t>
                      </a: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ầ</a:t>
                      </a:r>
                      <a:r>
                        <a:rPr lang="en-US" sz="2000">
                          <a:effectLst/>
                          <a:latin typeface="Arial Narrow" panose="020B0606020202030204" pitchFamily="34" charset="0"/>
                          <a:ea typeface="Times New Roman" panose="02020603050405020304" pitchFamily="18" charset="0"/>
                          <a:cs typeface="Times New Roman" panose="02020603050405020304" pitchFamily="18" charset="0"/>
                        </a:rPr>
                        <a:t>n Văn B</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4</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6</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6</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5</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5.3</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Arial Narrow" panose="020B0606020202030204" pitchFamily="34" charset="0"/>
                          <a:ea typeface="Times New Roman" panose="02020603050405020304" pitchFamily="18" charset="0"/>
                          <a:cs typeface="Times New Roman" panose="02020603050405020304" pitchFamily="18" charset="0"/>
                        </a:rPr>
                        <a:t>4</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4.5</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ectangle 1"/>
          <p:cNvSpPr>
            <a:spLocks noChangeArrowheads="1"/>
          </p:cNvSpPr>
          <p:nvPr/>
        </p:nvSpPr>
        <p:spPr bwMode="auto">
          <a:xfrm>
            <a:off x="548640" y="28545"/>
            <a:ext cx="732525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1pPr>
            <a:lvl2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2pPr>
            <a:lvl3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3pPr>
            <a:lvl4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4pPr>
            <a:lvl5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5pPr>
            <a:lvl6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6pPr>
            <a:lvl7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7pPr>
            <a:lvl8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8pPr>
            <a:lvl9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VD1: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sinh</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điểm</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như</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8" name="Rectangle 7"/>
          <p:cNvSpPr/>
          <p:nvPr/>
        </p:nvSpPr>
        <p:spPr>
          <a:xfrm>
            <a:off x="942534" y="1941342"/>
            <a:ext cx="10396025" cy="400110"/>
          </a:xfrm>
          <a:prstGeom prst="rect">
            <a:avLst/>
          </a:prstGeom>
        </p:spPr>
        <p:txBody>
          <a:bodyPr wrap="square">
            <a:spAutoFit/>
          </a:bodyPr>
          <a:lstStyle/>
          <a:p>
            <a:pPr lvl="0" algn="just" defTabSz="914400" eaLnBrk="0" fontAlgn="base" hangingPunct="0">
              <a:spcBef>
                <a:spcPct val="0"/>
              </a:spcBef>
              <a:spcAft>
                <a:spcPct val="0"/>
              </a:spcAft>
              <a:tabLst>
                <a:tab pos="457200" algn="r"/>
                <a:tab pos="2743200" algn="ctr"/>
                <a:tab pos="5486400" algn="r"/>
              </a:tabLst>
            </a:pP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này</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lại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phần</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dưới</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5,0</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dirty="0">
              <a:solidFill>
                <a:prstClr val="black"/>
              </a:solidFill>
              <a:latin typeface="Arial" panose="020B0604020202020204"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2360243697"/>
              </p:ext>
            </p:extLst>
          </p:nvPr>
        </p:nvGraphicFramePr>
        <p:xfrm>
          <a:off x="1041008" y="2720489"/>
          <a:ext cx="10564841" cy="1387277"/>
        </p:xfrm>
        <a:graphic>
          <a:graphicData uri="http://schemas.openxmlformats.org/drawingml/2006/table">
            <a:tbl>
              <a:tblPr/>
              <a:tblGrid>
                <a:gridCol w="795479"/>
                <a:gridCol w="1854405"/>
                <a:gridCol w="810901"/>
                <a:gridCol w="911139"/>
                <a:gridCol w="909853"/>
                <a:gridCol w="1093624"/>
                <a:gridCol w="1457308"/>
                <a:gridCol w="1639793"/>
                <a:gridCol w="1092339"/>
              </a:tblGrid>
              <a:tr h="489462">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STT</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H</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Ọ</a:t>
                      </a: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 VÀ TÊN</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HS1</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HS1</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HS2</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HS2</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TBCBKT</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ĐI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Ể</a:t>
                      </a: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M THI</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ĐHP</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97815">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01</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2743200" algn="ctr"/>
                          <a:tab pos="5486400" algn="r"/>
                          <a:tab pos="457200" algn="l"/>
                        </a:tabLs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Tr</a:t>
                      </a: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ầ</a:t>
                      </a:r>
                      <a:r>
                        <a:rPr lang="en-US" sz="2000">
                          <a:effectLst/>
                          <a:latin typeface="Arial Narrow" panose="020B0606020202030204" pitchFamily="34" charset="0"/>
                          <a:ea typeface="Times New Roman" panose="02020603050405020304" pitchFamily="18" charset="0"/>
                          <a:cs typeface="Times New Roman" panose="02020603050405020304" pitchFamily="18" charset="0"/>
                        </a:rPr>
                        <a:t>n Văn B</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9</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9</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10</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10</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9.7</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Arial Narrow" panose="020B0606020202030204" pitchFamily="34" charset="0"/>
                          <a:ea typeface="Times New Roman" panose="02020603050405020304" pitchFamily="18" charset="0"/>
                          <a:cs typeface="Times New Roman" panose="02020603050405020304" pitchFamily="18" charset="0"/>
                        </a:rPr>
                        <a:t>2</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5.1</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 name="Rectangle 3"/>
          <p:cNvSpPr>
            <a:spLocks noChangeArrowheads="1"/>
          </p:cNvSpPr>
          <p:nvPr/>
        </p:nvSpPr>
        <p:spPr bwMode="auto">
          <a:xfrm>
            <a:off x="984736" y="2287591"/>
            <a:ext cx="707605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1pPr>
            <a:lvl2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2pPr>
            <a:lvl3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3pPr>
            <a:lvl4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4pPr>
            <a:lvl5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5pPr>
            <a:lvl6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6pPr>
            <a:lvl7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7pPr>
            <a:lvl8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8pPr>
            <a:lvl9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VD2: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sinh</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điểm</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như</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000" b="0" i="0" u="none" strike="noStrike" cap="none" normalizeH="0" baseline="0" dirty="0" smtClean="0">
              <a:ln>
                <a:noFill/>
              </a:ln>
              <a:solidFill>
                <a:schemeClr val="tx1"/>
              </a:solidFill>
              <a:effectLst/>
            </a:endParaRPr>
          </a:p>
        </p:txBody>
      </p:sp>
      <p:sp>
        <p:nvSpPr>
          <p:cNvPr id="11" name="Rectangle 10"/>
          <p:cNvSpPr/>
          <p:nvPr/>
        </p:nvSpPr>
        <p:spPr>
          <a:xfrm>
            <a:off x="984735" y="4211275"/>
            <a:ext cx="9228410" cy="400110"/>
          </a:xfrm>
          <a:prstGeom prst="rect">
            <a:avLst/>
          </a:prstGeom>
        </p:spPr>
        <p:txBody>
          <a:bodyPr wrap="square">
            <a:spAutoFit/>
          </a:bodyPr>
          <a:lstStyle/>
          <a:p>
            <a:pPr lvl="0" algn="just" defTabSz="914400" eaLnBrk="0" fontAlgn="base" hangingPunct="0">
              <a:spcBef>
                <a:spcPct val="0"/>
              </a:spcBef>
              <a:spcAft>
                <a:spcPct val="0"/>
              </a:spcAft>
              <a:tabLst>
                <a:tab pos="457200" algn="r"/>
                <a:tab pos="2743200" algn="ctr"/>
                <a:tab pos="5486400" algn="r"/>
              </a:tabLst>
            </a:pP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này</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lại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thi</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thúc</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phần</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dưới</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3</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dirty="0">
              <a:solidFill>
                <a:prstClr val="black"/>
              </a:solidFill>
              <a:latin typeface="Arial" panose="020B0604020202020204" pitchFamily="34" charset="0"/>
            </a:endParaRPr>
          </a:p>
        </p:txBody>
      </p:sp>
    </p:spTree>
    <p:extLst>
      <p:ext uri="{BB962C8B-B14F-4D97-AF65-F5344CB8AC3E}">
        <p14:creationId xmlns:p14="http://schemas.microsoft.com/office/powerpoint/2010/main" val="46629578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159251182"/>
              </p:ext>
            </p:extLst>
          </p:nvPr>
        </p:nvGraphicFramePr>
        <p:xfrm>
          <a:off x="731521" y="1252025"/>
          <a:ext cx="10733648" cy="1280160"/>
        </p:xfrm>
        <a:graphic>
          <a:graphicData uri="http://schemas.openxmlformats.org/drawingml/2006/table">
            <a:tbl>
              <a:tblPr/>
              <a:tblGrid>
                <a:gridCol w="808190"/>
                <a:gridCol w="1884036"/>
                <a:gridCol w="823857"/>
                <a:gridCol w="925697"/>
                <a:gridCol w="924392"/>
                <a:gridCol w="1111097"/>
                <a:gridCol w="1480593"/>
                <a:gridCol w="1665994"/>
                <a:gridCol w="1109792"/>
              </a:tblGrid>
              <a:tr h="640080">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STT</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H</a:t>
                      </a:r>
                      <a:r>
                        <a:rPr lang="en-US" sz="2000" dirty="0">
                          <a:effectLst/>
                          <a:latin typeface="Arial" panose="020B0604020202020204" pitchFamily="34" charset="0"/>
                          <a:ea typeface="Times New Roman" panose="02020603050405020304" pitchFamily="18" charset="0"/>
                          <a:cs typeface="Times New Roman" panose="02020603050405020304" pitchFamily="18" charset="0"/>
                        </a:rPr>
                        <a:t>Ọ</a:t>
                      </a: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 VÀ TÊN</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HS1</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HS1</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HS2</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HS2</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TBCBKT</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ĐI</a:t>
                      </a:r>
                      <a:r>
                        <a:rPr lang="en-US" sz="2000" dirty="0">
                          <a:effectLst/>
                          <a:latin typeface="Arial" panose="020B0604020202020204" pitchFamily="34" charset="0"/>
                          <a:ea typeface="Times New Roman" panose="02020603050405020304" pitchFamily="18" charset="0"/>
                          <a:cs typeface="Times New Roman" panose="02020603050405020304" pitchFamily="18" charset="0"/>
                        </a:rPr>
                        <a:t>ỂM</a:t>
                      </a: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 THI</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ĐHP</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0080">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01</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err="1">
                          <a:effectLst/>
                          <a:latin typeface="Arial Narrow" panose="020B0606020202030204" pitchFamily="34" charset="0"/>
                          <a:ea typeface="Times New Roman" panose="02020603050405020304" pitchFamily="18" charset="0"/>
                          <a:cs typeface="Times New Roman" panose="02020603050405020304" pitchFamily="18" charset="0"/>
                        </a:rPr>
                        <a:t>Tr</a:t>
                      </a:r>
                      <a:r>
                        <a:rPr lang="en-US" sz="2000" dirty="0" err="1">
                          <a:effectLst/>
                          <a:latin typeface="Arial" panose="020B0604020202020204" pitchFamily="34" charset="0"/>
                          <a:ea typeface="Times New Roman" panose="02020603050405020304" pitchFamily="18" charset="0"/>
                          <a:cs typeface="Times New Roman" panose="02020603050405020304" pitchFamily="18" charset="0"/>
                        </a:rPr>
                        <a:t>ần</a:t>
                      </a: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 </a:t>
                      </a:r>
                      <a:r>
                        <a:rPr lang="en-US" sz="2000" dirty="0" err="1">
                          <a:effectLst/>
                          <a:latin typeface="Arial Narrow" panose="020B0606020202030204" pitchFamily="34" charset="0"/>
                          <a:ea typeface="Times New Roman" panose="02020603050405020304" pitchFamily="18" charset="0"/>
                          <a:cs typeface="Times New Roman" panose="02020603050405020304" pitchFamily="18" charset="0"/>
                        </a:rPr>
                        <a:t>Văn</a:t>
                      </a: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 B</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6</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6</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6</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6</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effectLst/>
                          <a:latin typeface="Arial Narrow" panose="020B0606020202030204" pitchFamily="34" charset="0"/>
                          <a:ea typeface="Times New Roman" panose="02020603050405020304" pitchFamily="18" charset="0"/>
                          <a:cs typeface="Times New Roman" panose="02020603050405020304" pitchFamily="18" charset="0"/>
                        </a:rPr>
                        <a:t>6.0</a:t>
                      </a:r>
                      <a:endParaRPr lang="en-US" sz="20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3</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Arial Narrow" panose="020B0606020202030204" pitchFamily="34" charset="0"/>
                          <a:ea typeface="Times New Roman" panose="02020603050405020304" pitchFamily="18" charset="0"/>
                          <a:cs typeface="Times New Roman" panose="02020603050405020304" pitchFamily="18" charset="0"/>
                        </a:rPr>
                        <a:t>4.2</a:t>
                      </a:r>
                      <a:endParaRPr lang="en-US" sz="20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25744109"/>
              </p:ext>
            </p:extLst>
          </p:nvPr>
        </p:nvGraphicFramePr>
        <p:xfrm>
          <a:off x="661182" y="3291840"/>
          <a:ext cx="10719580" cy="1092200"/>
        </p:xfrm>
        <a:graphic>
          <a:graphicData uri="http://schemas.openxmlformats.org/drawingml/2006/table">
            <a:tbl>
              <a:tblPr/>
              <a:tblGrid>
                <a:gridCol w="807130"/>
                <a:gridCol w="1881566"/>
                <a:gridCol w="822777"/>
                <a:gridCol w="924484"/>
                <a:gridCol w="923181"/>
                <a:gridCol w="1109642"/>
                <a:gridCol w="1478653"/>
                <a:gridCol w="1663810"/>
                <a:gridCol w="1108337"/>
              </a:tblGrid>
              <a:tr h="546100">
                <a:tc>
                  <a:txBody>
                    <a:bodyPr/>
                    <a:lstStyle/>
                    <a:p>
                      <a:pPr marL="0" marR="0" algn="ctr">
                        <a:spcBef>
                          <a:spcPts val="0"/>
                        </a:spcBef>
                        <a:spcAft>
                          <a:spcPts val="0"/>
                        </a:spcAft>
                      </a:pPr>
                      <a:r>
                        <a:rPr lang="en-US" sz="2000" b="1" dirty="0">
                          <a:effectLst/>
                          <a:latin typeface="Arial Narrow" panose="020B0606020202030204" pitchFamily="34" charset="0"/>
                          <a:ea typeface="Times New Roman" panose="02020603050405020304" pitchFamily="18" charset="0"/>
                          <a:cs typeface="Times New Roman" panose="02020603050405020304" pitchFamily="18" charset="0"/>
                        </a:rPr>
                        <a:t>STT</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Arial Narrow" panose="020B0606020202030204" pitchFamily="34" charset="0"/>
                          <a:ea typeface="Times New Roman" panose="02020603050405020304" pitchFamily="18" charset="0"/>
                          <a:cs typeface="Times New Roman" panose="02020603050405020304" pitchFamily="18" charset="0"/>
                        </a:rPr>
                        <a:t>H</a:t>
                      </a:r>
                      <a:r>
                        <a:rPr lang="en-US" sz="2000" b="1" dirty="0">
                          <a:effectLst/>
                          <a:latin typeface="Arial" panose="020B0604020202020204" pitchFamily="34" charset="0"/>
                          <a:ea typeface="Times New Roman" panose="02020603050405020304" pitchFamily="18" charset="0"/>
                          <a:cs typeface="Times New Roman" panose="02020603050405020304" pitchFamily="18" charset="0"/>
                        </a:rPr>
                        <a:t>Ọ</a:t>
                      </a:r>
                      <a:r>
                        <a:rPr lang="en-US" sz="2000" b="1" dirty="0">
                          <a:effectLst/>
                          <a:latin typeface="Arial Narrow" panose="020B0606020202030204" pitchFamily="34" charset="0"/>
                          <a:ea typeface="Times New Roman" panose="02020603050405020304" pitchFamily="18" charset="0"/>
                          <a:cs typeface="Times New Roman" panose="02020603050405020304" pitchFamily="18" charset="0"/>
                        </a:rPr>
                        <a:t> VÀ TÊN</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Arial Narrow" panose="020B0606020202030204" pitchFamily="34" charset="0"/>
                          <a:ea typeface="Times New Roman" panose="02020603050405020304" pitchFamily="18" charset="0"/>
                          <a:cs typeface="Times New Roman" panose="02020603050405020304" pitchFamily="18" charset="0"/>
                        </a:rPr>
                        <a:t>HS1</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Arial Narrow" panose="020B0606020202030204" pitchFamily="34" charset="0"/>
                          <a:ea typeface="Times New Roman" panose="02020603050405020304" pitchFamily="18" charset="0"/>
                          <a:cs typeface="Times New Roman" panose="02020603050405020304" pitchFamily="18" charset="0"/>
                        </a:rPr>
                        <a:t>HS1</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Arial Narrow" panose="020B0606020202030204" pitchFamily="34" charset="0"/>
                          <a:ea typeface="Times New Roman" panose="02020603050405020304" pitchFamily="18" charset="0"/>
                          <a:cs typeface="Times New Roman" panose="02020603050405020304" pitchFamily="18" charset="0"/>
                        </a:rPr>
                        <a:t>HS2</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Arial Narrow" panose="020B0606020202030204" pitchFamily="34" charset="0"/>
                          <a:ea typeface="Times New Roman" panose="02020603050405020304" pitchFamily="18" charset="0"/>
                          <a:cs typeface="Times New Roman" panose="02020603050405020304" pitchFamily="18" charset="0"/>
                        </a:rPr>
                        <a:t>HS2</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Arial Narrow" panose="020B0606020202030204" pitchFamily="34" charset="0"/>
                          <a:ea typeface="Times New Roman" panose="02020603050405020304" pitchFamily="18" charset="0"/>
                          <a:cs typeface="Times New Roman" panose="02020603050405020304" pitchFamily="18" charset="0"/>
                        </a:rPr>
                        <a:t>TBCBKT</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Arial Narrow" panose="020B0606020202030204" pitchFamily="34" charset="0"/>
                          <a:ea typeface="Times New Roman" panose="02020603050405020304" pitchFamily="18" charset="0"/>
                          <a:cs typeface="Times New Roman" panose="02020603050405020304" pitchFamily="18" charset="0"/>
                        </a:rPr>
                        <a:t>ĐI</a:t>
                      </a:r>
                      <a:r>
                        <a:rPr lang="en-US" sz="2000" b="1" dirty="0">
                          <a:effectLst/>
                          <a:latin typeface="Arial" panose="020B0604020202020204" pitchFamily="34" charset="0"/>
                          <a:ea typeface="Times New Roman" panose="02020603050405020304" pitchFamily="18" charset="0"/>
                          <a:cs typeface="Times New Roman" panose="02020603050405020304" pitchFamily="18" charset="0"/>
                        </a:rPr>
                        <a:t>ỂM</a:t>
                      </a:r>
                      <a:r>
                        <a:rPr lang="en-US" sz="2000" b="1" dirty="0">
                          <a:effectLst/>
                          <a:latin typeface="Arial Narrow" panose="020B0606020202030204" pitchFamily="34" charset="0"/>
                          <a:ea typeface="Times New Roman" panose="02020603050405020304" pitchFamily="18" charset="0"/>
                          <a:cs typeface="Times New Roman" panose="02020603050405020304" pitchFamily="18" charset="0"/>
                        </a:rPr>
                        <a:t> THI</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Arial Narrow" panose="020B0606020202030204" pitchFamily="34" charset="0"/>
                          <a:ea typeface="Times New Roman" panose="02020603050405020304" pitchFamily="18" charset="0"/>
                          <a:cs typeface="Times New Roman" panose="02020603050405020304" pitchFamily="18" charset="0"/>
                        </a:rPr>
                        <a:t>ĐHP</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6100">
                <a:tc>
                  <a:txBody>
                    <a:bodyPr/>
                    <a:lstStyle/>
                    <a:p>
                      <a:pPr marL="0" marR="0" algn="ctr">
                        <a:spcBef>
                          <a:spcPts val="0"/>
                        </a:spcBef>
                        <a:spcAft>
                          <a:spcPts val="0"/>
                        </a:spcAft>
                      </a:pPr>
                      <a:r>
                        <a:rPr lang="en-US" sz="2000" b="1">
                          <a:effectLst/>
                          <a:latin typeface="Arial Narrow" panose="020B0606020202030204" pitchFamily="34" charset="0"/>
                          <a:ea typeface="Times New Roman" panose="02020603050405020304" pitchFamily="18" charset="0"/>
                          <a:cs typeface="Times New Roman" panose="02020603050405020304" pitchFamily="18" charset="0"/>
                        </a:rPr>
                        <a:t>01</a:t>
                      </a:r>
                      <a:endParaRPr lang="en-US" sz="20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a:effectLst/>
                          <a:latin typeface="Arial Narrow" panose="020B0606020202030204" pitchFamily="34" charset="0"/>
                          <a:ea typeface="Times New Roman" panose="02020603050405020304" pitchFamily="18" charset="0"/>
                          <a:cs typeface="Times New Roman" panose="02020603050405020304" pitchFamily="18" charset="0"/>
                        </a:rPr>
                        <a:t>Tr</a:t>
                      </a:r>
                      <a:r>
                        <a:rPr lang="en-US" sz="2000" b="1">
                          <a:effectLst/>
                          <a:latin typeface="Arial" panose="020B0604020202020204" pitchFamily="34" charset="0"/>
                          <a:ea typeface="Times New Roman" panose="02020603050405020304" pitchFamily="18" charset="0"/>
                          <a:cs typeface="Times New Roman" panose="02020603050405020304" pitchFamily="18" charset="0"/>
                        </a:rPr>
                        <a:t>ầ</a:t>
                      </a:r>
                      <a:r>
                        <a:rPr lang="en-US" sz="2000" b="1">
                          <a:effectLst/>
                          <a:latin typeface="Arial Narrow" panose="020B0606020202030204" pitchFamily="34" charset="0"/>
                          <a:ea typeface="Times New Roman" panose="02020603050405020304" pitchFamily="18" charset="0"/>
                          <a:cs typeface="Times New Roman" panose="02020603050405020304" pitchFamily="18" charset="0"/>
                        </a:rPr>
                        <a:t>n Văn B</a:t>
                      </a:r>
                      <a:endParaRPr lang="en-US" sz="20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a:effectLst/>
                          <a:latin typeface="Arial Narrow" panose="020B0606020202030204" pitchFamily="34" charset="0"/>
                          <a:ea typeface="Times New Roman" panose="02020603050405020304" pitchFamily="18" charset="0"/>
                          <a:cs typeface="Times New Roman" panose="02020603050405020304" pitchFamily="18" charset="0"/>
                        </a:rPr>
                        <a:t>6</a:t>
                      </a:r>
                      <a:endParaRPr lang="en-US" sz="20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a:effectLst/>
                          <a:latin typeface="Arial Narrow" panose="020B0606020202030204" pitchFamily="34" charset="0"/>
                          <a:ea typeface="Times New Roman" panose="02020603050405020304" pitchFamily="18" charset="0"/>
                          <a:cs typeface="Times New Roman" panose="02020603050405020304" pitchFamily="18" charset="0"/>
                        </a:rPr>
                        <a:t>6</a:t>
                      </a:r>
                      <a:endParaRPr lang="en-US" sz="20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a:effectLst/>
                          <a:latin typeface="Arial Narrow" panose="020B0606020202030204" pitchFamily="34" charset="0"/>
                          <a:ea typeface="Times New Roman" panose="02020603050405020304" pitchFamily="18" charset="0"/>
                          <a:cs typeface="Times New Roman" panose="02020603050405020304" pitchFamily="18" charset="0"/>
                        </a:rPr>
                        <a:t>6</a:t>
                      </a:r>
                      <a:endParaRPr lang="en-US" sz="20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a:effectLst/>
                          <a:latin typeface="Arial Narrow" panose="020B0606020202030204" pitchFamily="34" charset="0"/>
                          <a:ea typeface="Times New Roman" panose="02020603050405020304" pitchFamily="18" charset="0"/>
                          <a:cs typeface="Times New Roman" panose="02020603050405020304" pitchFamily="18" charset="0"/>
                        </a:rPr>
                        <a:t>6</a:t>
                      </a:r>
                      <a:endParaRPr lang="en-US" sz="20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a:effectLst/>
                          <a:latin typeface="Arial Narrow" panose="020B0606020202030204" pitchFamily="34" charset="0"/>
                          <a:ea typeface="Times New Roman" panose="02020603050405020304" pitchFamily="18" charset="0"/>
                          <a:cs typeface="Times New Roman" panose="02020603050405020304" pitchFamily="18" charset="0"/>
                        </a:rPr>
                        <a:t>6.0</a:t>
                      </a:r>
                      <a:endParaRPr lang="en-US" sz="20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a:effectLst/>
                          <a:latin typeface="Arial Narrow" panose="020B0606020202030204" pitchFamily="34" charset="0"/>
                          <a:ea typeface="Times New Roman" panose="02020603050405020304" pitchFamily="18" charset="0"/>
                          <a:cs typeface="Times New Roman" panose="02020603050405020304" pitchFamily="18" charset="0"/>
                        </a:rPr>
                        <a:t>5</a:t>
                      </a:r>
                      <a:endParaRPr lang="en-US" sz="20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Arial Narrow" panose="020B0606020202030204" pitchFamily="34" charset="0"/>
                          <a:ea typeface="Times New Roman" panose="02020603050405020304" pitchFamily="18" charset="0"/>
                          <a:cs typeface="Times New Roman" panose="02020603050405020304" pitchFamily="18" charset="0"/>
                        </a:rPr>
                        <a:t>5.4</a:t>
                      </a:r>
                      <a:endParaRPr lang="en-US" sz="20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Rectangle 1"/>
          <p:cNvSpPr>
            <a:spLocks noChangeArrowheads="1"/>
          </p:cNvSpPr>
          <p:nvPr/>
        </p:nvSpPr>
        <p:spPr bwMode="auto">
          <a:xfrm>
            <a:off x="661181" y="-225370"/>
            <a:ext cx="11155681" cy="907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869950" algn="l"/>
              </a:tabLst>
              <a:defRPr>
                <a:solidFill>
                  <a:schemeClr val="tx1"/>
                </a:solidFill>
                <a:latin typeface="Arial" panose="020B0604020202020204" pitchFamily="34" charset="0"/>
              </a:defRPr>
            </a:lvl1pPr>
            <a:lvl2pPr eaLnBrk="0" fontAlgn="base" hangingPunct="0">
              <a:spcBef>
                <a:spcPct val="0"/>
              </a:spcBef>
              <a:spcAft>
                <a:spcPct val="0"/>
              </a:spcAft>
              <a:tabLst>
                <a:tab pos="869950" algn="l"/>
              </a:tabLst>
              <a:defRPr>
                <a:solidFill>
                  <a:schemeClr val="tx1"/>
                </a:solidFill>
                <a:latin typeface="Arial" panose="020B0604020202020204" pitchFamily="34" charset="0"/>
              </a:defRPr>
            </a:lvl2pPr>
            <a:lvl3pPr eaLnBrk="0" fontAlgn="base" hangingPunct="0">
              <a:spcBef>
                <a:spcPct val="0"/>
              </a:spcBef>
              <a:spcAft>
                <a:spcPct val="0"/>
              </a:spcAft>
              <a:tabLst>
                <a:tab pos="869950" algn="l"/>
              </a:tabLst>
              <a:defRPr>
                <a:solidFill>
                  <a:schemeClr val="tx1"/>
                </a:solidFill>
                <a:latin typeface="Arial" panose="020B0604020202020204" pitchFamily="34" charset="0"/>
              </a:defRPr>
            </a:lvl3pPr>
            <a:lvl4pPr eaLnBrk="0" fontAlgn="base" hangingPunct="0">
              <a:spcBef>
                <a:spcPct val="0"/>
              </a:spcBef>
              <a:spcAft>
                <a:spcPct val="0"/>
              </a:spcAft>
              <a:tabLst>
                <a:tab pos="869950" algn="l"/>
              </a:tabLst>
              <a:defRPr>
                <a:solidFill>
                  <a:schemeClr val="tx1"/>
                </a:solidFill>
                <a:latin typeface="Arial" panose="020B0604020202020204" pitchFamily="34" charset="0"/>
              </a:defRPr>
            </a:lvl4pPr>
            <a:lvl5pPr eaLnBrk="0" fontAlgn="base" hangingPunct="0">
              <a:spcBef>
                <a:spcPct val="0"/>
              </a:spcBef>
              <a:spcAft>
                <a:spcPct val="0"/>
              </a:spcAft>
              <a:tabLst>
                <a:tab pos="869950" algn="l"/>
              </a:tabLst>
              <a:defRPr>
                <a:solidFill>
                  <a:schemeClr val="tx1"/>
                </a:solidFill>
                <a:latin typeface="Arial" panose="020B0604020202020204" pitchFamily="34" charset="0"/>
              </a:defRPr>
            </a:lvl5pPr>
            <a:lvl6pPr eaLnBrk="0" fontAlgn="base" hangingPunct="0">
              <a:spcBef>
                <a:spcPct val="0"/>
              </a:spcBef>
              <a:spcAft>
                <a:spcPct val="0"/>
              </a:spcAft>
              <a:tabLst>
                <a:tab pos="869950" algn="l"/>
              </a:tabLst>
              <a:defRPr>
                <a:solidFill>
                  <a:schemeClr val="tx1"/>
                </a:solidFill>
                <a:latin typeface="Arial" panose="020B0604020202020204" pitchFamily="34" charset="0"/>
              </a:defRPr>
            </a:lvl6pPr>
            <a:lvl7pPr eaLnBrk="0" fontAlgn="base" hangingPunct="0">
              <a:spcBef>
                <a:spcPct val="0"/>
              </a:spcBef>
              <a:spcAft>
                <a:spcPct val="0"/>
              </a:spcAft>
              <a:tabLst>
                <a:tab pos="869950" algn="l"/>
              </a:tabLst>
              <a:defRPr>
                <a:solidFill>
                  <a:schemeClr val="tx1"/>
                </a:solidFill>
                <a:latin typeface="Arial" panose="020B0604020202020204" pitchFamily="34" charset="0"/>
              </a:defRPr>
            </a:lvl7pPr>
            <a:lvl8pPr eaLnBrk="0" fontAlgn="base" hangingPunct="0">
              <a:spcBef>
                <a:spcPct val="0"/>
              </a:spcBef>
              <a:spcAft>
                <a:spcPct val="0"/>
              </a:spcAft>
              <a:tabLst>
                <a:tab pos="869950" algn="l"/>
              </a:tabLst>
              <a:defRPr>
                <a:solidFill>
                  <a:schemeClr val="tx1"/>
                </a:solidFill>
                <a:latin typeface="Arial" panose="020B0604020202020204" pitchFamily="34" charset="0"/>
              </a:defRPr>
            </a:lvl8pPr>
            <a:lvl9pPr eaLnBrk="0" fontAlgn="base" hangingPunct="0">
              <a:spcBef>
                <a:spcPct val="0"/>
              </a:spcBef>
              <a:spcAft>
                <a:spcPct val="0"/>
              </a:spcAft>
              <a:tabLst>
                <a:tab pos="869950" algn="l"/>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869950" algn="l"/>
              </a:tabLst>
            </a:pPr>
            <a:endPar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869950" algn="l"/>
              </a:tabLst>
            </a:pP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Cách</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điểm</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khi</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thi</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lại</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0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tab pos="869950" algn="l"/>
              </a:tabLst>
            </a:pPr>
            <a:r>
              <a:rPr kumimoji="0" lang="en-US" altLang="en-US" sz="13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sz="1100" b="0" i="0" u="none" strike="noStrike" cap="none" normalizeH="0" baseline="0" dirty="0" smtClean="0">
              <a:ln>
                <a:noFill/>
              </a:ln>
              <a:solidFill>
                <a:schemeClr val="tx1"/>
              </a:solidFill>
              <a:effectLst/>
            </a:endParaRPr>
          </a:p>
        </p:txBody>
      </p:sp>
      <p:sp>
        <p:nvSpPr>
          <p:cNvPr id="7" name="Rectangle 6"/>
          <p:cNvSpPr/>
          <p:nvPr/>
        </p:nvSpPr>
        <p:spPr>
          <a:xfrm>
            <a:off x="661181" y="2743200"/>
            <a:ext cx="10719581" cy="400110"/>
          </a:xfrm>
          <a:prstGeom prst="rect">
            <a:avLst/>
          </a:prstGeom>
        </p:spPr>
        <p:txBody>
          <a:bodyPr wrap="square">
            <a:spAutoFit/>
          </a:bodyPr>
          <a:lstStyle/>
          <a:p>
            <a:pPr lvl="0" algn="just" defTabSz="914400" eaLnBrk="0" fontAlgn="base" hangingPunct="0">
              <a:spcBef>
                <a:spcPct val="0"/>
              </a:spcBef>
              <a:spcAft>
                <a:spcPct val="0"/>
              </a:spcAft>
              <a:tabLst>
                <a:tab pos="869950" algn="l"/>
              </a:tabLst>
            </a:pP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Sau</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lần</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2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5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thì</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lại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ĐTKMH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sau</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dirty="0">
              <a:solidFill>
                <a:prstClr val="black"/>
              </a:solidFill>
              <a:latin typeface="Arial" panose="020B0604020202020204" pitchFamily="34" charset="0"/>
            </a:endParaRPr>
          </a:p>
        </p:txBody>
      </p:sp>
      <p:sp>
        <p:nvSpPr>
          <p:cNvPr id="8" name="Rectangle 7"/>
          <p:cNvSpPr/>
          <p:nvPr/>
        </p:nvSpPr>
        <p:spPr>
          <a:xfrm>
            <a:off x="984738" y="682571"/>
            <a:ext cx="7032174" cy="400110"/>
          </a:xfrm>
          <a:prstGeom prst="rect">
            <a:avLst/>
          </a:prstGeom>
        </p:spPr>
        <p:txBody>
          <a:bodyPr wrap="square">
            <a:spAutoFit/>
          </a:bodyPr>
          <a:lstStyle/>
          <a:p>
            <a:pPr lvl="0" algn="just" defTabSz="914400" eaLnBrk="0" fontAlgn="base" hangingPunct="0">
              <a:spcBef>
                <a:spcPct val="0"/>
              </a:spcBef>
              <a:spcAft>
                <a:spcPct val="0"/>
              </a:spcAft>
              <a:tabLst>
                <a:tab pos="869950" algn="l"/>
              </a:tabLst>
            </a:pP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VD1: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sau</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dirty="0">
              <a:solidFill>
                <a:prstClr val="black"/>
              </a:solidFill>
            </a:endParaRPr>
          </a:p>
        </p:txBody>
      </p:sp>
    </p:spTree>
    <p:extLst>
      <p:ext uri="{BB962C8B-B14F-4D97-AF65-F5344CB8AC3E}">
        <p14:creationId xmlns:p14="http://schemas.microsoft.com/office/powerpoint/2010/main" val="424547932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3385" y="618978"/>
            <a:ext cx="10193212" cy="5256890"/>
          </a:xfrm>
        </p:spPr>
        <p:txBody>
          <a:bodyPr/>
          <a:lstStyle/>
          <a:p>
            <a:pPr marL="0" marR="0" indent="0" algn="just">
              <a:lnSpc>
                <a:spcPct val="200000"/>
              </a:lnSpc>
              <a:spcBef>
                <a:spcPts val="0"/>
              </a:spcBef>
              <a:spcAft>
                <a:spcPts val="0"/>
              </a:spcAft>
              <a:buNone/>
            </a:pPr>
            <a:r>
              <a:rPr lang="en-US" b="1" dirty="0">
                <a:latin typeface="Times New Roman" panose="02020603050405020304" pitchFamily="18" charset="0"/>
                <a:ea typeface="Times New Roman" panose="02020603050405020304" pitchFamily="18" charset="0"/>
                <a:cs typeface="Times New Roman" panose="02020603050405020304" pitchFamily="18" charset="0"/>
              </a:rPr>
              <a:t>IX) </a:t>
            </a:r>
            <a:r>
              <a:rPr lang="en-US" b="1" u="sng" dirty="0">
                <a:latin typeface="Times New Roman" panose="02020603050405020304" pitchFamily="18" charset="0"/>
                <a:ea typeface="Times New Roman" panose="02020603050405020304" pitchFamily="18" charset="0"/>
                <a:cs typeface="Times New Roman" panose="02020603050405020304" pitchFamily="18" charset="0"/>
              </a:rPr>
              <a:t>QUI ĐỊNH VỀ HỌC VÀ THI LẠI</a:t>
            </a:r>
            <a:r>
              <a:rPr lang="en-US"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180340" marR="0" indent="0" algn="just">
              <a:spcBef>
                <a:spcPts val="0"/>
              </a:spcBef>
              <a:spcAft>
                <a:spcPts val="0"/>
              </a:spcAft>
              <a:buNone/>
            </a:pPr>
            <a:r>
              <a:rPr lang="en-US" dirty="0">
                <a:latin typeface="Times New Roman" panose="02020603050405020304" pitchFamily="18" charset="0"/>
                <a:ea typeface="Times New Roman" panose="02020603050405020304" pitchFamily="18" charset="0"/>
                <a:cs typeface="Times New Roman" panose="02020603050405020304" pitchFamily="18" charset="0"/>
              </a:rPr>
              <a:t>a)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chưa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đạt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yêu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thuộc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lvl="0" indent="0" algn="just">
              <a:spcBef>
                <a:spcPts val="0"/>
              </a:spcBef>
              <a:spcAft>
                <a:spcPts val="0"/>
              </a:spcAft>
              <a:buNone/>
            </a:pPr>
            <a:r>
              <a:rPr lang="en-US"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ea typeface="Times New Roman" panose="02020603050405020304" pitchFamily="18" charset="0"/>
                <a:cs typeface="Times New Roman" panose="02020603050405020304" pitchFamily="18" charset="0"/>
              </a:rPr>
              <a:t>Không</a:t>
            </a:r>
            <a:r>
              <a:rPr lang="en-US"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đủ</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kiện</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i="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lvl="0" indent="0" algn="just">
              <a:spcBef>
                <a:spcPts val="0"/>
              </a:spcBef>
              <a:spcAft>
                <a:spcPts val="0"/>
              </a:spcAft>
              <a:buNone/>
            </a:pPr>
            <a:r>
              <a:rPr lang="en-US" i="1" spc="-2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smtClean="0">
                <a:latin typeface="Times New Roman" panose="02020603050405020304" pitchFamily="18" charset="0"/>
                <a:ea typeface="Times New Roman" panose="02020603050405020304" pitchFamily="18" charset="0"/>
                <a:cs typeface="Times New Roman" panose="02020603050405020304" pitchFamily="18" charset="0"/>
              </a:rPr>
              <a:t>Đã</a:t>
            </a:r>
            <a:r>
              <a:rPr lang="en-US" i="1" spc="-2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hết</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nhưng</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điểm</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chưa</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đạt</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yêu</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i="1" spc="-20" dirty="0" err="1">
                <a:latin typeface="Times New Roman" panose="02020603050405020304" pitchFamily="18" charset="0"/>
                <a:ea typeface="Times New Roman" panose="02020603050405020304" pitchFamily="18" charset="0"/>
                <a:cs typeface="Times New Roman" panose="02020603050405020304" pitchFamily="18" charset="0"/>
              </a:rPr>
              <a:t>cầu</a:t>
            </a:r>
            <a:r>
              <a:rPr lang="en-US" i="1" spc="-2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180340" marR="0" indent="0" algn="just">
              <a:spcBef>
                <a:spcPts val="0"/>
              </a:spcBef>
              <a:spcAft>
                <a:spcPts val="0"/>
              </a:spcAft>
              <a:buNone/>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thuộc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diện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bảo</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lưu</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trước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bảo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đảm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kiện</a:t>
            </a:r>
            <a:r>
              <a:rPr lang="en-US" dirty="0">
                <a:latin typeface="Times New Roman" panose="02020603050405020304" pitchFamily="18" charset="0"/>
                <a:ea typeface="Times New Roman" panose="02020603050405020304" pitchFamily="18" charset="0"/>
                <a:cs typeface="Times New Roman" panose="02020603050405020304" pitchFamily="18" charset="0"/>
              </a:rPr>
              <a:t> ở qui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dirty="0">
                <a:latin typeface="Times New Roman" panose="02020603050405020304" pitchFamily="18" charset="0"/>
                <a:ea typeface="Times New Roman" panose="02020603050405020304" pitchFamily="18" charset="0"/>
                <a:cs typeface="Times New Roman" panose="02020603050405020304" pitchFamily="18" charset="0"/>
              </a:rPr>
              <a:t> 7. </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spcBef>
                <a:spcPts val="0"/>
              </a:spcBef>
              <a:spcAft>
                <a:spcPts val="0"/>
              </a:spcAft>
              <a:buNone/>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Trường</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hợp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bắt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buộc</a:t>
            </a:r>
            <a:r>
              <a:rPr lang="en-US" dirty="0">
                <a:latin typeface="Times New Roman" panose="02020603050405020304" pitchFamily="18" charset="0"/>
                <a:ea typeface="Times New Roman" panose="02020603050405020304" pitchFamily="18" charset="0"/>
                <a:cs typeface="Times New Roman" panose="02020603050405020304" pitchFamily="18" charset="0"/>
              </a:rPr>
              <a:t> do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chỉnh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chương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hoặc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đối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với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tư</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nha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trường</a:t>
            </a:r>
            <a:r>
              <a:rPr lang="en-US" dirty="0">
                <a:latin typeface="Times New Roman" panose="02020603050405020304" pitchFamily="18" charset="0"/>
                <a:ea typeface="Times New Roman" panose="02020603050405020304" pitchFamily="18" charset="0"/>
                <a:cs typeface="Times New Roman" panose="02020603050405020304" pitchFamily="18" charset="0"/>
              </a:rPr>
              <a:t> có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thê</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bô</a:t>
            </a:r>
            <a:r>
              <a:rPr lang="en-US" dirty="0">
                <a:latin typeface="Times New Roman" panose="02020603050405020304" pitchFamily="18" charset="0"/>
                <a:ea typeface="Times New Roman" panose="02020603050405020304" pitchFamily="18" charset="0"/>
                <a:cs typeface="Times New Roman" panose="02020603050405020304" pitchFamily="18" charset="0"/>
              </a:rPr>
              <a:t>́ trí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khác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thay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thế</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cơ</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sở</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hợp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với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tiêu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ngành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đào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tạo</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4039049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165013"/>
            <a:ext cx="9601196" cy="931074"/>
          </a:xfrm>
        </p:spPr>
        <p:txBody>
          <a:bodyPr>
            <a:noAutofit/>
          </a:bodyPr>
          <a:lstStyle/>
          <a:p>
            <a:pPr marL="0" marR="0">
              <a:lnSpc>
                <a:spcPct val="200000"/>
              </a:lnSpc>
              <a:spcBef>
                <a:spcPts val="0"/>
              </a:spcBef>
              <a:spcAft>
                <a:spcPts val="0"/>
              </a:spcAft>
            </a:pPr>
            <a:r>
              <a:rPr lang="en-US" sz="2000" b="1" dirty="0" smtClean="0">
                <a:latin typeface="Times New Roman" panose="02020603050405020304" pitchFamily="18" charset="0"/>
                <a:ea typeface="Times New Roman" panose="02020603050405020304" pitchFamily="18" charset="0"/>
                <a:cs typeface="Times New Roman" panose="02020603050405020304" pitchFamily="18" charset="0"/>
              </a:rPr>
              <a:t/>
            </a:r>
            <a:br>
              <a:rPr lang="en-US" sz="2000" b="1" dirty="0" smtClean="0">
                <a:latin typeface="Times New Roman" panose="02020603050405020304" pitchFamily="18" charset="0"/>
                <a:ea typeface="Times New Roman" panose="02020603050405020304" pitchFamily="18" charset="0"/>
                <a:cs typeface="Times New Roman" panose="02020603050405020304" pitchFamily="18" charset="0"/>
              </a:rPr>
            </a:br>
            <a:r>
              <a:rPr lang="en-US" sz="2000" b="1" dirty="0" smtClean="0">
                <a:latin typeface="Times New Roman" panose="02020603050405020304" pitchFamily="18" charset="0"/>
                <a:ea typeface="Times New Roman" panose="02020603050405020304" pitchFamily="18" charset="0"/>
                <a:cs typeface="Times New Roman" panose="02020603050405020304" pitchFamily="18" charset="0"/>
              </a:rPr>
              <a:t>X</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latin typeface="Times New Roman" panose="02020603050405020304" pitchFamily="18" charset="0"/>
                <a:ea typeface="Times New Roman" panose="02020603050405020304" pitchFamily="18" charset="0"/>
                <a:cs typeface="Times New Roman" panose="02020603050405020304" pitchFamily="18" charset="0"/>
              </a:rPr>
              <a:t>QUI ĐỊNH TÍNH ĐIỂM TRUNG BÌNH CHUNG HỌC TẬP CỦA HỌC KỲ VÀ CẢ NĂM</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a:latin typeface="VNI-Times" pitchFamily="2" charset="0"/>
                <a:ea typeface="Times New Roman" panose="02020603050405020304" pitchFamily="18" charset="0"/>
                <a:cs typeface="Times New Roman" panose="02020603050405020304" pitchFamily="18" charset="0"/>
              </a:rPr>
              <a:t/>
            </a:r>
            <a:br>
              <a:rPr lang="en-US" sz="2000" dirty="0">
                <a:latin typeface="VNI-Times" pitchFamily="2" charset="0"/>
                <a:ea typeface="Times New Roman" panose="02020603050405020304" pitchFamily="18" charset="0"/>
                <a:cs typeface="Times New Roman" panose="02020603050405020304" pitchFamily="18" charset="0"/>
              </a:rPr>
            </a:br>
            <a:endParaRPr lang="en-US" sz="2000" dirty="0"/>
          </a:p>
        </p:txBody>
      </p:sp>
      <p:sp>
        <p:nvSpPr>
          <p:cNvPr id="3" name="Content Placeholder 2"/>
          <p:cNvSpPr>
            <a:spLocks noGrp="1"/>
          </p:cNvSpPr>
          <p:nvPr>
            <p:ph idx="1"/>
          </p:nvPr>
        </p:nvSpPr>
        <p:spPr>
          <a:xfrm>
            <a:off x="1295401" y="2363372"/>
            <a:ext cx="9601196" cy="3512496"/>
          </a:xfrm>
        </p:spPr>
        <p:txBody>
          <a:bodyPr/>
          <a:lstStyle/>
          <a:p>
            <a:r>
              <a:rPr lang="en-US" sz="2000" b="1"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sz="2000" b="1"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trung</a:t>
            </a:r>
            <a:r>
              <a:rPr lang="en-US" sz="2000" b="1"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bình</a:t>
            </a:r>
            <a:r>
              <a:rPr lang="en-US" sz="2000" b="1"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chung</a:t>
            </a:r>
            <a:r>
              <a:rPr lang="en-US" sz="2000" b="1"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b="1"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tập</a:t>
            </a:r>
            <a:r>
              <a:rPr lang="en-US" sz="2000"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kỳ</a:t>
            </a:r>
            <a:r>
              <a:rPr lang="en-US" sz="2000"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(ĐTBC </a:t>
            </a:r>
            <a:r>
              <a:rPr lang="en-US" sz="2000" baseline="-25000"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baseline="-25000"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aseline="-25000"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kỳ</a:t>
            </a:r>
            <a:r>
              <a:rPr lang="en-US" sz="2000"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000"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000"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theo</a:t>
            </a:r>
            <a:r>
              <a:rPr lang="en-US" sz="2000"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000"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2000"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sau</a:t>
            </a:r>
            <a:r>
              <a:rPr lang="en-US" sz="2000" dirty="0">
                <a:ln w="3175" cmpd="sng">
                  <a:noFill/>
                </a:ln>
                <a:solidFill>
                  <a:prstClr val="black">
                    <a:lumMod val="85000"/>
                    <a:lumOff val="15000"/>
                  </a:prstClr>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a:ln w="3175" cmpd="sng">
                  <a:noFill/>
                </a:ln>
                <a:solidFill>
                  <a:prstClr val="black">
                    <a:lumMod val="85000"/>
                    <a:lumOff val="15000"/>
                  </a:prstClr>
                </a:solidFill>
                <a:latin typeface="VNI-Times" pitchFamily="2" charset="0"/>
                <a:ea typeface="Times New Roman" panose="02020603050405020304" pitchFamily="18" charset="0"/>
                <a:cs typeface="Times New Roman" panose="02020603050405020304" pitchFamily="18" charset="0"/>
              </a:rPr>
              <a:t/>
            </a:r>
            <a:br>
              <a:rPr lang="en-US" sz="2000" dirty="0">
                <a:ln w="3175" cmpd="sng">
                  <a:noFill/>
                </a:ln>
                <a:solidFill>
                  <a:prstClr val="black">
                    <a:lumMod val="85000"/>
                    <a:lumOff val="15000"/>
                  </a:prstClr>
                </a:solidFill>
                <a:latin typeface="VNI-Times" pitchFamily="2" charset="0"/>
                <a:ea typeface="Times New Roman" panose="02020603050405020304" pitchFamily="18" charset="0"/>
                <a:cs typeface="Times New Roman" panose="02020603050405020304" pitchFamily="18" charset="0"/>
              </a:rPr>
            </a:br>
            <a:endParaRPr lang="en-US" dirty="0"/>
          </a:p>
        </p:txBody>
      </p:sp>
      <p:graphicFrame>
        <p:nvGraphicFramePr>
          <p:cNvPr id="4" name="Object 3"/>
          <p:cNvGraphicFramePr>
            <a:graphicFrameLocks noChangeAspect="1"/>
          </p:cNvGraphicFramePr>
          <p:nvPr>
            <p:extLst>
              <p:ext uri="{D42A27DB-BD31-4B8C-83A1-F6EECF244321}">
                <p14:modId xmlns:p14="http://schemas.microsoft.com/office/powerpoint/2010/main" val="49340846"/>
              </p:ext>
            </p:extLst>
          </p:nvPr>
        </p:nvGraphicFramePr>
        <p:xfrm>
          <a:off x="3502854" y="3008312"/>
          <a:ext cx="2940149" cy="1859110"/>
        </p:xfrm>
        <a:graphic>
          <a:graphicData uri="http://schemas.openxmlformats.org/presentationml/2006/ole">
            <mc:AlternateContent xmlns:mc="http://schemas.openxmlformats.org/markup-compatibility/2006">
              <mc:Choice xmlns:v="urn:schemas-microsoft-com:vml" Requires="v">
                <p:oleObj spid="_x0000_s8216" name="Equation" r:id="rId3" imgW="1434960" imgH="838080" progId="Equation.3">
                  <p:embed/>
                </p:oleObj>
              </mc:Choice>
              <mc:Fallback>
                <p:oleObj name="Equation" r:id="rId3" imgW="1434960" imgH="838080" progId="Equation.3">
                  <p:embed/>
                  <p:pic>
                    <p:nvPicPr>
                      <p:cNvPr id="0" name=""/>
                      <p:cNvPicPr/>
                      <p:nvPr/>
                    </p:nvPicPr>
                    <p:blipFill>
                      <a:blip r:embed="rId4"/>
                      <a:stretch>
                        <a:fillRect/>
                      </a:stretch>
                    </p:blipFill>
                    <p:spPr>
                      <a:xfrm>
                        <a:off x="3502854" y="3008312"/>
                        <a:ext cx="2940149" cy="1859110"/>
                      </a:xfrm>
                      <a:prstGeom prst="rect">
                        <a:avLst/>
                      </a:prstGeom>
                    </p:spPr>
                  </p:pic>
                </p:oleObj>
              </mc:Fallback>
            </mc:AlternateContent>
          </a:graphicData>
        </a:graphic>
      </p:graphicFrame>
      <p:sp>
        <p:nvSpPr>
          <p:cNvPr id="5" name="Rectangle 4"/>
          <p:cNvSpPr/>
          <p:nvPr/>
        </p:nvSpPr>
        <p:spPr>
          <a:xfrm>
            <a:off x="1295401" y="4111979"/>
            <a:ext cx="9718342" cy="2800767"/>
          </a:xfrm>
          <a:prstGeom prst="rect">
            <a:avLst/>
          </a:prstGeom>
        </p:spPr>
        <p:txBody>
          <a:bodyPr wrap="square">
            <a:spAutoFit/>
          </a:bodyPr>
          <a:lstStyle/>
          <a:p>
            <a:pPr marL="228600" marR="0">
              <a:lnSpc>
                <a:spcPct val="200000"/>
              </a:lnSpc>
              <a:spcBef>
                <a:spcPts val="0"/>
              </a:spcBef>
              <a:spcAft>
                <a:spcPts val="0"/>
              </a:spcAft>
            </a:pP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đó</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 M : là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số</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thi</a:t>
            </a:r>
            <a:endParaRPr lang="en-US" sz="2000" dirty="0">
              <a:latin typeface="VNI-Times" pitchFamily="2" charset="0"/>
              <a:ea typeface="Times New Roman" panose="02020603050405020304" pitchFamily="18" charset="0"/>
              <a:cs typeface="Times New Roman" panose="02020603050405020304" pitchFamily="18" charset="0"/>
            </a:endParaRPr>
          </a:p>
          <a:p>
            <a:pPr marL="228600" marR="0">
              <a:lnSpc>
                <a:spcPct val="200000"/>
              </a:lnSpc>
              <a:spcBef>
                <a:spcPts val="0"/>
              </a:spcBef>
              <a:spcAft>
                <a:spcPts val="0"/>
              </a:spcAft>
            </a:pPr>
            <a:r>
              <a:rPr lang="fr-FR" sz="2000" dirty="0">
                <a:latin typeface="Times New Roman" panose="02020603050405020304" pitchFamily="18" charset="0"/>
                <a:ea typeface="Times New Roman" panose="02020603050405020304" pitchFamily="18" charset="0"/>
                <a:cs typeface="Times New Roman" panose="02020603050405020304" pitchFamily="18" charset="0"/>
              </a:rPr>
              <a:t>		     m</a:t>
            </a:r>
            <a:r>
              <a:rPr lang="fr-FR" sz="2000" baseline="-25000" dirty="0">
                <a:latin typeface="Times New Roman" panose="02020603050405020304" pitchFamily="18" charset="0"/>
                <a:ea typeface="Times New Roman" panose="02020603050405020304" pitchFamily="18" charset="0"/>
                <a:cs typeface="Times New Roman" panose="02020603050405020304" pitchFamily="18" charset="0"/>
              </a:rPr>
              <a:t>i</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môn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thi</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thứ</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i</a:t>
            </a:r>
            <a:endParaRPr lang="en-US" sz="2000" dirty="0">
              <a:latin typeface="VNI-Times" pitchFamily="2" charset="0"/>
              <a:ea typeface="Times New Roman" panose="02020603050405020304" pitchFamily="18" charset="0"/>
              <a:cs typeface="Times New Roman" panose="02020603050405020304" pitchFamily="18" charset="0"/>
            </a:endParaRPr>
          </a:p>
          <a:p>
            <a:pPr marL="1080135" marR="0">
              <a:lnSpc>
                <a:spcPct val="200000"/>
              </a:lnSpc>
              <a:spcBef>
                <a:spcPts val="0"/>
              </a:spcBef>
              <a:spcAft>
                <a:spcPts val="0"/>
              </a:spcAft>
            </a:pPr>
            <a:r>
              <a:rPr lang="fr-FR" sz="2000" dirty="0">
                <a:latin typeface="Times New Roman" panose="02020603050405020304" pitchFamily="18" charset="0"/>
                <a:ea typeface="Times New Roman" panose="02020603050405020304" pitchFamily="18" charset="0"/>
                <a:cs typeface="Times New Roman" panose="02020603050405020304" pitchFamily="18" charset="0"/>
              </a:rPr>
              <a:t> a</a:t>
            </a:r>
            <a:r>
              <a:rPr lang="fr-FR" sz="2000" baseline="-25000" dirty="0">
                <a:latin typeface="Times New Roman" panose="02020603050405020304" pitchFamily="18" charset="0"/>
                <a:ea typeface="Times New Roman" panose="02020603050405020304" pitchFamily="18" charset="0"/>
                <a:cs typeface="Times New Roman" panose="02020603050405020304" pitchFamily="18" charset="0"/>
              </a:rPr>
              <a:t>i   : </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là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vị</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môn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thi</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thứ</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i.</a:t>
            </a:r>
            <a:endParaRPr lang="en-US" sz="2000" dirty="0">
              <a:latin typeface="VNI-Times" pitchFamily="2" charset="0"/>
              <a:ea typeface="Times New Roman" panose="02020603050405020304" pitchFamily="18" charset="0"/>
              <a:cs typeface="Times New Roman" panose="02020603050405020304" pitchFamily="18" charset="0"/>
            </a:endParaRPr>
          </a:p>
          <a:p>
            <a:pPr marL="228600" marR="0">
              <a:lnSpc>
                <a:spcPct val="200000"/>
              </a:lnSpc>
              <a:spcBef>
                <a:spcPts val="0"/>
              </a:spcBef>
              <a:spcAft>
                <a:spcPts val="0"/>
              </a:spcAft>
            </a:pPr>
            <a:r>
              <a:rPr lang="fr-FR" sz="2000" dirty="0">
                <a:latin typeface="Times New Roman" panose="02020603050405020304" pitchFamily="18" charset="0"/>
                <a:ea typeface="Times New Roman" panose="02020603050405020304" pitchFamily="18" charset="0"/>
                <a:cs typeface="Times New Roman" panose="02020603050405020304" pitchFamily="18" charset="0"/>
              </a:rPr>
              <a:t>		      ĐTBC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kỳ</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quy</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tròn</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số</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thứ</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thập</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 </a:t>
            </a:r>
            <a:r>
              <a:rPr lang="fr-FR" sz="2000"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fr-FR"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228600" marR="0">
              <a:lnSpc>
                <a:spcPct val="200000"/>
              </a:lnSpc>
              <a:spcBef>
                <a:spcPts val="0"/>
              </a:spcBef>
              <a:spcAft>
                <a:spcPts val="0"/>
              </a:spcAft>
            </a:pPr>
            <a:r>
              <a:rPr lang="fr-FR" sz="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224984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45615" y="968485"/>
            <a:ext cx="10300140" cy="1536508"/>
          </a:xfrm>
          <a:prstGeom prst="rect">
            <a:avLst/>
          </a:prstGeom>
        </p:spPr>
      </p:pic>
      <p:sp>
        <p:nvSpPr>
          <p:cNvPr id="3" name="Content Placeholder 2"/>
          <p:cNvSpPr>
            <a:spLocks noGrp="1"/>
          </p:cNvSpPr>
          <p:nvPr>
            <p:ph idx="1"/>
          </p:nvPr>
        </p:nvSpPr>
        <p:spPr>
          <a:xfrm>
            <a:off x="682388" y="2504993"/>
            <a:ext cx="10918209" cy="3431783"/>
          </a:xfrm>
        </p:spPr>
        <p:txBody>
          <a:bodyPr/>
          <a:lstStyle/>
          <a:p>
            <a:pPr marL="228600" marR="0">
              <a:lnSpc>
                <a:spcPct val="200000"/>
              </a:lnSpc>
              <a:spcBef>
                <a:spcPts val="0"/>
              </a:spcBef>
              <a:spcAft>
                <a:spcPts val="0"/>
              </a:spcAft>
            </a:pPr>
            <a:r>
              <a:rPr lang="fr-FR" dirty="0">
                <a:latin typeface="Times New Roman" panose="02020603050405020304" pitchFamily="18" charset="0"/>
                <a:ea typeface="Times New Roman" panose="02020603050405020304" pitchFamily="18" charset="0"/>
                <a:cs typeface="Times New Roman" panose="02020603050405020304" pitchFamily="18" charset="0"/>
              </a:rPr>
              <a:t>VD :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fr-FR" dirty="0">
                <a:latin typeface="Times New Roman" panose="02020603050405020304" pitchFamily="18" charset="0"/>
                <a:ea typeface="Times New Roman" panose="02020603050405020304" pitchFamily="18" charset="0"/>
                <a:cs typeface="Times New Roman" panose="02020603050405020304" pitchFamily="18" charset="0"/>
              </a:rPr>
              <a:t> HS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có</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quả</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kỳ</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như</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sau</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VNI-Times" pitchFamily="2" charset="0"/>
              <a:ea typeface="Times New Roman" panose="02020603050405020304" pitchFamily="18" charset="0"/>
              <a:cs typeface="Times New Roman" panose="02020603050405020304" pitchFamily="18" charset="0"/>
            </a:endParaRPr>
          </a:p>
          <a:p>
            <a:endParaRPr lang="en-US" dirty="0" smtClean="0"/>
          </a:p>
          <a:p>
            <a:endParaRPr lang="en-US" dirty="0"/>
          </a:p>
        </p:txBody>
      </p:sp>
      <p:graphicFrame>
        <p:nvGraphicFramePr>
          <p:cNvPr id="11" name="Table 10"/>
          <p:cNvGraphicFramePr>
            <a:graphicFrameLocks noGrp="1"/>
          </p:cNvGraphicFramePr>
          <p:nvPr>
            <p:extLst>
              <p:ext uri="{D42A27DB-BD31-4B8C-83A1-F6EECF244321}">
                <p14:modId xmlns:p14="http://schemas.microsoft.com/office/powerpoint/2010/main" val="2720281162"/>
              </p:ext>
            </p:extLst>
          </p:nvPr>
        </p:nvGraphicFramePr>
        <p:xfrm>
          <a:off x="829309" y="3287516"/>
          <a:ext cx="10716700" cy="2743200"/>
        </p:xfrm>
        <a:graphic>
          <a:graphicData uri="http://schemas.openxmlformats.org/drawingml/2006/table">
            <a:tbl>
              <a:tblPr firstRow="1" firstCol="1" lastRow="1" lastCol="1" bandRow="1" bandCol="1"/>
              <a:tblGrid>
                <a:gridCol w="719460"/>
                <a:gridCol w="2794511"/>
                <a:gridCol w="720476"/>
                <a:gridCol w="720476"/>
                <a:gridCol w="863759"/>
                <a:gridCol w="864774"/>
                <a:gridCol w="864774"/>
                <a:gridCol w="863759"/>
                <a:gridCol w="863759"/>
                <a:gridCol w="1440952"/>
              </a:tblGrid>
              <a:tr h="0">
                <a:tc rowSpan="2">
                  <a:txBody>
                    <a:bodyPr/>
                    <a:lstStyle/>
                    <a:p>
                      <a:pPr marL="0" marR="0" algn="ctr">
                        <a:spcBef>
                          <a:spcPts val="0"/>
                        </a:spcBef>
                        <a:spcAft>
                          <a:spcPts val="0"/>
                        </a:spcAft>
                      </a:pP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STT</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spcBef>
                          <a:spcPts val="400"/>
                        </a:spcBef>
                        <a:spcAft>
                          <a:spcPts val="0"/>
                        </a:spcAft>
                      </a:pP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	                 </a:t>
                      </a:r>
                      <a:r>
                        <a:rPr lang="en-US" sz="1800" dirty="0" err="1">
                          <a:effectLst/>
                          <a:latin typeface="Arial Narrow" panose="020B0606020202030204" pitchFamily="34" charset="0"/>
                          <a:ea typeface="Times New Roman" panose="02020603050405020304" pitchFamily="18" charset="0"/>
                          <a:cs typeface="Times New Roman" panose="02020603050405020304" pitchFamily="18" charset="0"/>
                        </a:rPr>
                        <a:t>Môn</a:t>
                      </a: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 </a:t>
                      </a:r>
                      <a:r>
                        <a:rPr lang="en-US" sz="1800" dirty="0" err="1">
                          <a:effectLst/>
                          <a:latin typeface="Arial Narrow" panose="020B0606020202030204" pitchFamily="34" charset="0"/>
                          <a:ea typeface="Times New Roman" panose="02020603050405020304" pitchFamily="18" charset="0"/>
                          <a:cs typeface="Times New Roman" panose="02020603050405020304" pitchFamily="18" charset="0"/>
                        </a:rPr>
                        <a:t>h</a:t>
                      </a:r>
                      <a:r>
                        <a:rPr lang="en-US" sz="1800" dirty="0" err="1">
                          <a:effectLst/>
                          <a:latin typeface="Arial" panose="020B0604020202020204" pitchFamily="34" charset="0"/>
                          <a:ea typeface="Times New Roman" panose="02020603050405020304" pitchFamily="18" charset="0"/>
                          <a:cs typeface="Times New Roman" panose="02020603050405020304" pitchFamily="18" charset="0"/>
                        </a:rPr>
                        <a:t>ọc</a:t>
                      </a:r>
                      <a:endParaRPr lang="en-US" sz="1800" dirty="0">
                        <a:effectLst/>
                        <a:latin typeface="VNI-Times" pitchFamily="2"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	ĐVHT</a:t>
                      </a:r>
                      <a:endParaRPr lang="en-US" sz="1800" dirty="0">
                        <a:effectLst/>
                        <a:latin typeface="VNI-Times" pitchFamily="2" charset="0"/>
                        <a:ea typeface="Times New Roman" panose="02020603050405020304" pitchFamily="18" charset="0"/>
                        <a:cs typeface="Times New Roman" panose="02020603050405020304" pitchFamily="18" charset="0"/>
                      </a:endParaRPr>
                    </a:p>
                    <a:p>
                      <a:pPr marL="0" marR="0">
                        <a:spcBef>
                          <a:spcPts val="0"/>
                        </a:spcBef>
                        <a:spcAft>
                          <a:spcPts val="0"/>
                        </a:spcAft>
                      </a:pPr>
                      <a:r>
                        <a:rPr lang="en-US" sz="1800" dirty="0" err="1">
                          <a:effectLst/>
                          <a:latin typeface="Arial Narrow" panose="020B0606020202030204" pitchFamily="34" charset="0"/>
                          <a:ea typeface="Times New Roman" panose="02020603050405020304" pitchFamily="18" charset="0"/>
                          <a:cs typeface="Times New Roman" panose="02020603050405020304" pitchFamily="18" charset="0"/>
                        </a:rPr>
                        <a:t>H</a:t>
                      </a:r>
                      <a:r>
                        <a:rPr lang="en-US" sz="1800" dirty="0" err="1">
                          <a:effectLst/>
                          <a:latin typeface="Arial" panose="020B0604020202020204" pitchFamily="34" charset="0"/>
                          <a:ea typeface="Times New Roman" panose="02020603050405020304" pitchFamily="18" charset="0"/>
                          <a:cs typeface="Times New Roman" panose="02020603050405020304" pitchFamily="18" charset="0"/>
                        </a:rPr>
                        <a:t>ọ</a:t>
                      </a: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  </a:t>
                      </a:r>
                      <a:r>
                        <a:rPr lang="en-US" sz="1800" dirty="0" err="1">
                          <a:effectLst/>
                          <a:latin typeface="Arial Narrow" panose="020B0606020202030204" pitchFamily="34" charset="0"/>
                          <a:ea typeface="Times New Roman" panose="02020603050405020304" pitchFamily="18" charset="0"/>
                          <a:cs typeface="Times New Roman" panose="02020603050405020304" pitchFamily="18" charset="0"/>
                        </a:rPr>
                        <a:t>và</a:t>
                      </a: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 </a:t>
                      </a:r>
                      <a:r>
                        <a:rPr lang="en-US" sz="1800" dirty="0" err="1">
                          <a:effectLst/>
                          <a:latin typeface="Arial Narrow" panose="020B0606020202030204" pitchFamily="34" charset="0"/>
                          <a:ea typeface="Times New Roman" panose="02020603050405020304" pitchFamily="18" charset="0"/>
                          <a:cs typeface="Times New Roman" panose="02020603050405020304" pitchFamily="18" charset="0"/>
                        </a:rPr>
                        <a:t>tên</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AV</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CT</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effectLst/>
                          <a:latin typeface="Arial Narrow" panose="020B0606020202030204" pitchFamily="34" charset="0"/>
                          <a:ea typeface="Times New Roman" panose="02020603050405020304" pitchFamily="18" charset="0"/>
                          <a:cs typeface="Times New Roman" panose="02020603050405020304" pitchFamily="18" charset="0"/>
                        </a:rPr>
                        <a:t>PL</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effectLst/>
                          <a:latin typeface="Arial Narrow" panose="020B0606020202030204" pitchFamily="34" charset="0"/>
                          <a:ea typeface="Times New Roman" panose="02020603050405020304" pitchFamily="18" charset="0"/>
                          <a:cs typeface="Times New Roman" panose="02020603050405020304" pitchFamily="18" charset="0"/>
                        </a:rPr>
                        <a:t>THVP</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effectLst/>
                          <a:latin typeface="Arial Narrow" panose="020B0606020202030204" pitchFamily="34" charset="0"/>
                          <a:ea typeface="Times New Roman" panose="02020603050405020304" pitchFamily="18" charset="0"/>
                          <a:cs typeface="Times New Roman" panose="02020603050405020304" pitchFamily="18" charset="0"/>
                        </a:rPr>
                        <a:t>KNBP</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effectLst/>
                          <a:latin typeface="Arial Narrow" panose="020B0606020202030204" pitchFamily="34" charset="0"/>
                          <a:ea typeface="Times New Roman" panose="02020603050405020304" pitchFamily="18" charset="0"/>
                          <a:cs typeface="Times New Roman" panose="02020603050405020304" pitchFamily="18" charset="0"/>
                        </a:rPr>
                        <a:t>STVB</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800">
                          <a:effectLst/>
                          <a:latin typeface="Arial Narrow" panose="020B0606020202030204" pitchFamily="34" charset="0"/>
                          <a:ea typeface="Times New Roman" panose="02020603050405020304" pitchFamily="18" charset="0"/>
                          <a:cs typeface="Times New Roman" panose="02020603050405020304" pitchFamily="18" charset="0"/>
                        </a:rPr>
                        <a:t>KTVM</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228600" marR="0" algn="ctr">
                        <a:lnSpc>
                          <a:spcPct val="200000"/>
                        </a:lnSpc>
                        <a:spcBef>
                          <a:spcPts val="0"/>
                        </a:spcBef>
                        <a:spcAft>
                          <a:spcPts val="0"/>
                        </a:spcAft>
                      </a:pPr>
                      <a:r>
                        <a:rPr lang="en-US" sz="1800">
                          <a:effectLst/>
                          <a:latin typeface="Arial Narrow" panose="020B0606020202030204" pitchFamily="34" charset="0"/>
                          <a:ea typeface="Times New Roman" panose="02020603050405020304" pitchFamily="18" charset="0"/>
                          <a:cs typeface="Times New Roman" panose="02020603050405020304" pitchFamily="18" charset="0"/>
                        </a:rPr>
                        <a:t>Đi</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ể</a:t>
                      </a:r>
                      <a:r>
                        <a:rPr lang="en-US" sz="1800">
                          <a:effectLst/>
                          <a:latin typeface="Arial Narrow" panose="020B0606020202030204" pitchFamily="34" charset="0"/>
                          <a:ea typeface="Times New Roman" panose="02020603050405020304" pitchFamily="18" charset="0"/>
                          <a:cs typeface="Times New Roman" panose="02020603050405020304" pitchFamily="18" charset="0"/>
                        </a:rPr>
                        <a:t>m trung bình chung h</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ọ</a:t>
                      </a:r>
                      <a:r>
                        <a:rPr lang="en-US" sz="1800">
                          <a:effectLst/>
                          <a:latin typeface="Arial Narrow" panose="020B0606020202030204" pitchFamily="34" charset="0"/>
                          <a:ea typeface="Times New Roman" panose="02020603050405020304" pitchFamily="18" charset="0"/>
                          <a:cs typeface="Times New Roman" panose="02020603050405020304" pitchFamily="18" charset="0"/>
                        </a:rPr>
                        <a:t>c t</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ậ</a:t>
                      </a:r>
                      <a:r>
                        <a:rPr lang="en-US" sz="1800">
                          <a:effectLst/>
                          <a:latin typeface="Arial Narrow" panose="020B0606020202030204" pitchFamily="34" charset="0"/>
                          <a:ea typeface="Times New Roman" panose="02020603050405020304" pitchFamily="18" charset="0"/>
                          <a:cs typeface="Times New Roman" panose="02020603050405020304" pitchFamily="18" charset="0"/>
                        </a:rPr>
                        <a:t>p c</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ủ</a:t>
                      </a:r>
                      <a:r>
                        <a:rPr lang="en-US" sz="1800">
                          <a:effectLst/>
                          <a:latin typeface="Arial Narrow" panose="020B0606020202030204" pitchFamily="34" charset="0"/>
                          <a:ea typeface="Times New Roman" panose="02020603050405020304" pitchFamily="18" charset="0"/>
                          <a:cs typeface="Times New Roman" panose="02020603050405020304" pitchFamily="18" charset="0"/>
                        </a:rPr>
                        <a:t>a h</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ọ</a:t>
                      </a:r>
                      <a:r>
                        <a:rPr lang="en-US" sz="1800">
                          <a:effectLst/>
                          <a:latin typeface="Arial Narrow" panose="020B0606020202030204" pitchFamily="34" charset="0"/>
                          <a:ea typeface="Times New Roman" panose="02020603050405020304" pitchFamily="18" charset="0"/>
                          <a:cs typeface="Times New Roman" panose="02020603050405020304" pitchFamily="18" charset="0"/>
                        </a:rPr>
                        <a:t>c kỳ</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6110">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800">
                          <a:effectLst/>
                          <a:latin typeface="Arial Narrow" panose="020B0606020202030204" pitchFamily="34" charset="0"/>
                          <a:ea typeface="Times New Roman" panose="02020603050405020304" pitchFamily="18" charset="0"/>
                          <a:cs typeface="Times New Roman" panose="02020603050405020304" pitchFamily="18" charset="0"/>
                        </a:rPr>
                        <a:t>4</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3</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2</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5</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2</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3</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3</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335918">
                <a:tc>
                  <a:txBody>
                    <a:bodyPr/>
                    <a:lstStyle/>
                    <a:p>
                      <a:pPr marL="0" marR="0" algn="ctr">
                        <a:spcBef>
                          <a:spcPts val="0"/>
                        </a:spcBef>
                        <a:spcAft>
                          <a:spcPts val="0"/>
                        </a:spcAft>
                      </a:pP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01</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dirty="0" err="1">
                          <a:effectLst/>
                          <a:latin typeface="Arial Narrow" panose="020B0606020202030204" pitchFamily="34" charset="0"/>
                          <a:ea typeface="Times New Roman" panose="02020603050405020304" pitchFamily="18" charset="0"/>
                          <a:cs typeface="Times New Roman" panose="02020603050405020304" pitchFamily="18" charset="0"/>
                        </a:rPr>
                        <a:t>Nguy</a:t>
                      </a:r>
                      <a:r>
                        <a:rPr lang="en-US" sz="1800" dirty="0" err="1">
                          <a:effectLst/>
                          <a:latin typeface="Arial" panose="020B0604020202020204" pitchFamily="34" charset="0"/>
                          <a:ea typeface="Times New Roman" panose="02020603050405020304" pitchFamily="18" charset="0"/>
                          <a:cs typeface="Times New Roman" panose="02020603050405020304" pitchFamily="18" charset="0"/>
                        </a:rPr>
                        <a:t>ễn</a:t>
                      </a: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 </a:t>
                      </a:r>
                      <a:r>
                        <a:rPr lang="en-US" sz="1800" dirty="0" err="1">
                          <a:effectLst/>
                          <a:latin typeface="Arial Narrow" panose="020B0606020202030204" pitchFamily="34" charset="0"/>
                          <a:ea typeface="Times New Roman" panose="02020603050405020304" pitchFamily="18" charset="0"/>
                          <a:cs typeface="Times New Roman" panose="02020603050405020304" pitchFamily="18" charset="0"/>
                        </a:rPr>
                        <a:t>Văn</a:t>
                      </a: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 A</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effectLst/>
                          <a:latin typeface="Arial Narrow" panose="020B0606020202030204" pitchFamily="34" charset="0"/>
                          <a:ea typeface="Times New Roman" panose="02020603050405020304" pitchFamily="18" charset="0"/>
                          <a:cs typeface="Times New Roman" panose="02020603050405020304" pitchFamily="18" charset="0"/>
                        </a:rPr>
                        <a:t>6.5</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effectLst/>
                          <a:latin typeface="Arial Narrow" panose="020B0606020202030204" pitchFamily="34" charset="0"/>
                          <a:ea typeface="Times New Roman" panose="02020603050405020304" pitchFamily="18" charset="0"/>
                          <a:cs typeface="Times New Roman" panose="02020603050405020304" pitchFamily="18" charset="0"/>
                        </a:rPr>
                        <a:t>7.5</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effectLst/>
                          <a:latin typeface="Arial Narrow" panose="020B0606020202030204" pitchFamily="34" charset="0"/>
                          <a:ea typeface="Times New Roman" panose="02020603050405020304" pitchFamily="18" charset="0"/>
                          <a:cs typeface="Times New Roman" panose="02020603050405020304" pitchFamily="18" charset="0"/>
                        </a:rPr>
                        <a:t>5.5</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effectLst/>
                          <a:latin typeface="Arial Narrow" panose="020B0606020202030204" pitchFamily="34" charset="0"/>
                          <a:ea typeface="Times New Roman" panose="02020603050405020304" pitchFamily="18" charset="0"/>
                          <a:cs typeface="Times New Roman" panose="02020603050405020304" pitchFamily="18" charset="0"/>
                        </a:rPr>
                        <a:t>7.4</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effectLst/>
                          <a:latin typeface="Arial Narrow" panose="020B0606020202030204" pitchFamily="34" charset="0"/>
                          <a:ea typeface="Times New Roman" panose="02020603050405020304" pitchFamily="18" charset="0"/>
                          <a:cs typeface="Times New Roman" panose="02020603050405020304" pitchFamily="18" charset="0"/>
                        </a:rPr>
                        <a:t>8.1</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effectLst/>
                          <a:latin typeface="Arial Narrow" panose="020B0606020202030204" pitchFamily="34" charset="0"/>
                          <a:ea typeface="Times New Roman" panose="02020603050405020304" pitchFamily="18" charset="0"/>
                          <a:cs typeface="Times New Roman" panose="02020603050405020304" pitchFamily="18" charset="0"/>
                        </a:rPr>
                        <a:t>9.1</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800">
                          <a:effectLst/>
                          <a:latin typeface="Arial Narrow" panose="020B0606020202030204" pitchFamily="34" charset="0"/>
                          <a:ea typeface="Times New Roman" panose="02020603050405020304" pitchFamily="18" charset="0"/>
                          <a:cs typeface="Times New Roman" panose="02020603050405020304" pitchFamily="18" charset="0"/>
                        </a:rPr>
                        <a:t>8.5</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810" marR="0" algn="ctr">
                        <a:lnSpc>
                          <a:spcPct val="200000"/>
                        </a:lnSpc>
                        <a:spcBef>
                          <a:spcPts val="0"/>
                        </a:spcBef>
                        <a:spcAft>
                          <a:spcPts val="0"/>
                        </a:spcAft>
                      </a:pPr>
                      <a:r>
                        <a:rPr lang="en-US" sz="1800" b="1" dirty="0">
                          <a:effectLst/>
                          <a:latin typeface="Arial Narrow" panose="020B0606020202030204" pitchFamily="34" charset="0"/>
                          <a:ea typeface="Times New Roman" panose="02020603050405020304" pitchFamily="18" charset="0"/>
                          <a:cs typeface="Times New Roman" panose="02020603050405020304" pitchFamily="18" charset="0"/>
                        </a:rPr>
                        <a:t>7.1</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2" name="Line 5"/>
          <p:cNvSpPr>
            <a:spLocks noChangeShapeType="1"/>
          </p:cNvSpPr>
          <p:nvPr/>
        </p:nvSpPr>
        <p:spPr bwMode="auto">
          <a:xfrm>
            <a:off x="1555845" y="3305241"/>
            <a:ext cx="2743645" cy="38864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Line 6"/>
          <p:cNvSpPr>
            <a:spLocks noChangeShapeType="1"/>
          </p:cNvSpPr>
          <p:nvPr/>
        </p:nvSpPr>
        <p:spPr bwMode="auto">
          <a:xfrm>
            <a:off x="1555844" y="3321831"/>
            <a:ext cx="2743645" cy="190856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35879431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Object 7"/>
          <p:cNvGraphicFramePr>
            <a:graphicFrameLocks noChangeAspect="1"/>
          </p:cNvGraphicFramePr>
          <p:nvPr>
            <p:extLst>
              <p:ext uri="{D42A27DB-BD31-4B8C-83A1-F6EECF244321}">
                <p14:modId xmlns:p14="http://schemas.microsoft.com/office/powerpoint/2010/main" val="260205545"/>
              </p:ext>
            </p:extLst>
          </p:nvPr>
        </p:nvGraphicFramePr>
        <p:xfrm>
          <a:off x="1309687" y="1714500"/>
          <a:ext cx="10655091" cy="1356246"/>
        </p:xfrm>
        <a:graphic>
          <a:graphicData uri="http://schemas.openxmlformats.org/presentationml/2006/ole">
            <mc:AlternateContent xmlns:mc="http://schemas.openxmlformats.org/markup-compatibility/2006">
              <mc:Choice xmlns:v="urn:schemas-microsoft-com:vml" Requires="v">
                <p:oleObj spid="_x0000_s10289" name="Equation" r:id="rId3" imgW="4749480" imgH="812520" progId="Equation.3">
                  <p:embed/>
                </p:oleObj>
              </mc:Choice>
              <mc:Fallback>
                <p:oleObj name="Equation" r:id="rId3" imgW="4749480" imgH="812520" progId="Equation.3">
                  <p:embed/>
                  <p:pic>
                    <p:nvPicPr>
                      <p:cNvPr id="0" name="Object 6"/>
                      <p:cNvPicPr>
                        <a:picLocks noChangeAspect="1" noChangeArrowheads="1"/>
                      </p:cNvPicPr>
                      <p:nvPr/>
                    </p:nvPicPr>
                    <p:blipFill>
                      <a:blip r:embed="rId4"/>
                      <a:srcRect/>
                      <a:stretch>
                        <a:fillRect/>
                      </a:stretch>
                    </p:blipFill>
                    <p:spPr bwMode="auto">
                      <a:xfrm>
                        <a:off x="1309687" y="1714500"/>
                        <a:ext cx="10655091" cy="1356246"/>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93887269"/>
              </p:ext>
            </p:extLst>
          </p:nvPr>
        </p:nvGraphicFramePr>
        <p:xfrm>
          <a:off x="1309687" y="4572000"/>
          <a:ext cx="6360355" cy="1119116"/>
        </p:xfrm>
        <a:graphic>
          <a:graphicData uri="http://schemas.openxmlformats.org/presentationml/2006/ole">
            <mc:AlternateContent xmlns:mc="http://schemas.openxmlformats.org/markup-compatibility/2006">
              <mc:Choice xmlns:v="urn:schemas-microsoft-com:vml" Requires="v">
                <p:oleObj spid="_x0000_s10290" name="Equation" r:id="rId5" imgW="2286000" imgH="419100" progId="Equation.3">
                  <p:embed/>
                </p:oleObj>
              </mc:Choice>
              <mc:Fallback>
                <p:oleObj name="Equation" r:id="rId5" imgW="2286000" imgH="419100"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09687" y="4572000"/>
                        <a:ext cx="6360355" cy="1119116"/>
                      </a:xfrm>
                      <a:prstGeom prst="rect">
                        <a:avLst/>
                      </a:prstGeom>
                      <a:noFill/>
                    </p:spPr>
                  </p:pic>
                </p:oleObj>
              </mc:Fallback>
            </mc:AlternateContent>
          </a:graphicData>
        </a:graphic>
      </p:graphicFrame>
      <p:sp>
        <p:nvSpPr>
          <p:cNvPr id="10" name="Rectangle 7"/>
          <p:cNvSpPr>
            <a:spLocks noChangeArrowheads="1"/>
          </p:cNvSpPr>
          <p:nvPr/>
        </p:nvSpPr>
        <p:spPr bwMode="auto">
          <a:xfrm>
            <a:off x="1009934" y="1144910"/>
            <a:ext cx="9908275" cy="56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Cách tính như sau:</a:t>
            </a:r>
            <a:endParaRPr kumimoji="0" lang="en-US" altLang="en-US" sz="11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11" name="Rectangle 8"/>
          <p:cNvSpPr>
            <a:spLocks noChangeArrowheads="1"/>
          </p:cNvSpPr>
          <p:nvPr/>
        </p:nvSpPr>
        <p:spPr bwMode="auto">
          <a:xfrm>
            <a:off x="1419367" y="3674401"/>
            <a:ext cx="9689909"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Điểm</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trung</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bình</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chung</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tập</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cả</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năm</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(ĐTBC </a:t>
            </a:r>
            <a:r>
              <a:rPr kumimoji="0" lang="en-US" altLang="en-US" sz="2000" b="0" i="0" u="none" strike="noStrike" cap="none" normalizeH="0" baseline="-3000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Cả</a:t>
            </a:r>
            <a:r>
              <a:rPr kumimoji="0" lang="en-US" altLang="en-US" sz="20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3000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năm</a:t>
            </a:r>
            <a:r>
              <a:rPr kumimoji="0" lang="en-US" altLang="en-US" sz="20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được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như</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677091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2388" y="627797"/>
            <a:ext cx="10214209" cy="5248071"/>
          </a:xfrm>
        </p:spPr>
        <p:txBody>
          <a:bodyPr>
            <a:normAutofit/>
          </a:bodyPr>
          <a:lstStyle/>
          <a:p>
            <a:pPr marL="0" marR="0" indent="0" algn="just">
              <a:lnSpc>
                <a:spcPct val="200000"/>
              </a:lnSpc>
              <a:spcBef>
                <a:spcPts val="0"/>
              </a:spcBef>
              <a:spcAft>
                <a:spcPts val="0"/>
              </a:spcAft>
              <a:buNone/>
            </a:pPr>
            <a:r>
              <a:rPr lang="en-US" b="1" dirty="0">
                <a:latin typeface="Times New Roman" panose="02020603050405020304" pitchFamily="18" charset="0"/>
                <a:ea typeface="Times New Roman" panose="02020603050405020304" pitchFamily="18" charset="0"/>
                <a:cs typeface="Times New Roman" panose="02020603050405020304" pitchFamily="18" charset="0"/>
              </a:rPr>
              <a:t>XI) </a:t>
            </a:r>
            <a:r>
              <a:rPr lang="en-US" b="1" u="sng" dirty="0">
                <a:latin typeface="Times New Roman" panose="02020603050405020304" pitchFamily="18" charset="0"/>
                <a:ea typeface="Times New Roman" panose="02020603050405020304" pitchFamily="18" charset="0"/>
                <a:cs typeface="Times New Roman" panose="02020603050405020304" pitchFamily="18" charset="0"/>
              </a:rPr>
              <a:t>QUI ĐỊNH XẾP LOẠI HỌC TẬP CỦA HỌC SINH</a:t>
            </a:r>
            <a:r>
              <a:rPr lang="en-US"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spcBef>
                <a:spcPts val="0"/>
              </a:spcBef>
              <a:spcAft>
                <a:spcPts val="0"/>
              </a:spcAft>
              <a:buNone/>
            </a:pPr>
            <a:r>
              <a:rPr lang="en-US" dirty="0">
                <a:latin typeface="Times New Roman" panose="02020603050405020304" pitchFamily="18" charset="0"/>
                <a:ea typeface="Times New Roman" panose="02020603050405020304" pitchFamily="18" charset="0"/>
                <a:cs typeface="Times New Roman" panose="02020603050405020304" pitchFamily="18" charset="0"/>
              </a:rPr>
              <a:t>a)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trung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bình</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chung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căn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cứ</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xếp</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cụ</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spcBef>
                <a:spcPts val="0"/>
              </a:spcBef>
              <a:spcAft>
                <a:spcPts val="0"/>
              </a:spcAft>
              <a:buNone/>
              <a:tabLst>
                <a:tab pos="2790825"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sắc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9,0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10</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spcBef>
                <a:spcPts val="0"/>
              </a:spcBef>
              <a:spcAft>
                <a:spcPts val="0"/>
              </a:spcAft>
              <a:buNone/>
              <a:tabLst>
                <a:tab pos="2790825" algn="l"/>
              </a:tabLs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Giỏi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8,0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8,9</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spcBef>
                <a:spcPts val="0"/>
              </a:spcBef>
              <a:spcAft>
                <a:spcPts val="0"/>
              </a:spcAft>
              <a:buNone/>
              <a:tabLst>
                <a:tab pos="2790825" algn="l"/>
              </a:tabLs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Khá</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7,0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7,9</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spcBef>
                <a:spcPts val="0"/>
              </a:spcBef>
              <a:spcAft>
                <a:spcPts val="0"/>
              </a:spcAft>
              <a:buNone/>
              <a:tabLst>
                <a:tab pos="2790825" algn="l"/>
              </a:tabLs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Trung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bình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khá</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6,0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6,9</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spcBef>
                <a:spcPts val="0"/>
              </a:spcBef>
              <a:spcAft>
                <a:spcPts val="0"/>
              </a:spcAft>
              <a:buNone/>
              <a:tabLst>
                <a:tab pos="2790825" algn="l"/>
              </a:tabLs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Trung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bình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5,0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5,9</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spcBef>
                <a:spcPts val="0"/>
              </a:spcBef>
              <a:spcAft>
                <a:spcPts val="0"/>
              </a:spcAft>
              <a:buNone/>
              <a:tabLst>
                <a:tab pos="2790825" algn="l"/>
              </a:tabLs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Yếu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4,0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4,9</a:t>
            </a:r>
            <a:endParaRPr lang="en-US" sz="2000" dirty="0">
              <a:latin typeface="VNI-Times" pitchFamily="2" charset="0"/>
              <a:ea typeface="Times New Roman" panose="02020603050405020304" pitchFamily="18" charset="0"/>
              <a:cs typeface="Times New Roman" panose="02020603050405020304" pitchFamily="18" charset="0"/>
            </a:endParaRPr>
          </a:p>
          <a:p>
            <a:pPr marR="0" algn="just">
              <a:spcBef>
                <a:spcPts val="0"/>
              </a:spcBef>
              <a:spcAft>
                <a:spcPts val="0"/>
              </a:spcAft>
              <a:buFontTx/>
              <a:buChar char="-"/>
              <a:tabLst>
                <a:tab pos="2790825" algn="l"/>
              </a:tabLst>
            </a:pPr>
            <a:r>
              <a:rPr lang="en-US" sz="2000" dirty="0" err="1" smtClean="0">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Kém</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dưới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4,0</a:t>
            </a:r>
          </a:p>
          <a:p>
            <a:pPr marR="0" algn="just">
              <a:spcBef>
                <a:spcPts val="0"/>
              </a:spcBef>
              <a:spcAft>
                <a:spcPts val="0"/>
              </a:spcAft>
              <a:buFontTx/>
              <a:buChar char="-"/>
              <a:tabLst>
                <a:tab pos="2790825" algn="l"/>
              </a:tabLs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 b)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trung</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bình</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chung</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xếp</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giỏi</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trở</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lên</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hạ</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xuống</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bậc</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tổng</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sồ</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vị</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vượt</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quá</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10% </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so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tổng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vị</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quy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576396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364603376"/>
              </p:ext>
            </p:extLst>
          </p:nvPr>
        </p:nvGraphicFramePr>
        <p:xfrm>
          <a:off x="1292575" y="1269241"/>
          <a:ext cx="9857647" cy="2438400"/>
        </p:xfrm>
        <a:graphic>
          <a:graphicData uri="http://schemas.openxmlformats.org/drawingml/2006/table">
            <a:tbl>
              <a:tblPr firstRow="1" firstCol="1" lastRow="1" lastCol="1" bandRow="1" bandCol="1"/>
              <a:tblGrid>
                <a:gridCol w="533739"/>
                <a:gridCol w="1285376"/>
                <a:gridCol w="487731"/>
                <a:gridCol w="569927"/>
                <a:gridCol w="711657"/>
                <a:gridCol w="712663"/>
                <a:gridCol w="712663"/>
                <a:gridCol w="854390"/>
                <a:gridCol w="854390"/>
                <a:gridCol w="712663"/>
                <a:gridCol w="712663"/>
                <a:gridCol w="712663"/>
                <a:gridCol w="997122"/>
              </a:tblGrid>
              <a:tr h="509860">
                <a:tc rowSpan="2">
                  <a:txBody>
                    <a:bodyPr/>
                    <a:lstStyle/>
                    <a:p>
                      <a:pPr marL="0" marR="0">
                        <a:lnSpc>
                          <a:spcPct val="200000"/>
                        </a:lnSpc>
                        <a:spcBef>
                          <a:spcPts val="0"/>
                        </a:spcBef>
                        <a:spcAft>
                          <a:spcPts val="0"/>
                        </a:spcAft>
                      </a:pPr>
                      <a:r>
                        <a:rPr lang="en-US" sz="1600" dirty="0">
                          <a:effectLst/>
                          <a:latin typeface="Arial Narrow" panose="020B0606020202030204" pitchFamily="34" charset="0"/>
                          <a:ea typeface="Times New Roman" panose="02020603050405020304" pitchFamily="18" charset="0"/>
                          <a:cs typeface="Times New Roman" panose="02020603050405020304" pitchFamily="18" charset="0"/>
                        </a:rPr>
                        <a:t> </a:t>
                      </a:r>
                      <a:endParaRPr lang="en-US" sz="1600" dirty="0">
                        <a:effectLst/>
                        <a:latin typeface="VNI-Times" pitchFamily="2" charset="0"/>
                        <a:ea typeface="Times New Roman" panose="02020603050405020304" pitchFamily="18" charset="0"/>
                        <a:cs typeface="Times New Roman" panose="02020603050405020304" pitchFamily="18" charset="0"/>
                      </a:endParaRPr>
                    </a:p>
                    <a:p>
                      <a:pPr marL="0" marR="0">
                        <a:lnSpc>
                          <a:spcPct val="200000"/>
                        </a:lnSpc>
                        <a:spcBef>
                          <a:spcPts val="0"/>
                        </a:spcBef>
                        <a:spcAft>
                          <a:spcPts val="0"/>
                        </a:spcAft>
                      </a:pPr>
                      <a:r>
                        <a:rPr lang="en-US" sz="1600" dirty="0">
                          <a:effectLst/>
                          <a:latin typeface="Arial Narrow" panose="020B0606020202030204" pitchFamily="34" charset="0"/>
                          <a:ea typeface="Times New Roman" panose="02020603050405020304" pitchFamily="18" charset="0"/>
                          <a:cs typeface="Times New Roman" panose="02020603050405020304" pitchFamily="18" charset="0"/>
                        </a:rPr>
                        <a:t> </a:t>
                      </a:r>
                      <a:endParaRPr lang="en-US" sz="1600" dirty="0">
                        <a:effectLst/>
                        <a:latin typeface="VNI-Times" pitchFamily="2" charset="0"/>
                        <a:ea typeface="Times New Roman" panose="02020603050405020304" pitchFamily="18" charset="0"/>
                        <a:cs typeface="Times New Roman" panose="02020603050405020304" pitchFamily="18" charset="0"/>
                      </a:endParaRPr>
                    </a:p>
                    <a:p>
                      <a:pPr marL="0" marR="0">
                        <a:lnSpc>
                          <a:spcPct val="200000"/>
                        </a:lnSpc>
                        <a:spcBef>
                          <a:spcPts val="0"/>
                        </a:spcBef>
                        <a:spcAft>
                          <a:spcPts val="0"/>
                        </a:spcAft>
                      </a:pPr>
                      <a:r>
                        <a:rPr lang="en-US" sz="1600" dirty="0">
                          <a:effectLst/>
                          <a:latin typeface="Arial Narrow" panose="020B0606020202030204" pitchFamily="34" charset="0"/>
                          <a:ea typeface="Times New Roman" panose="02020603050405020304" pitchFamily="18" charset="0"/>
                          <a:cs typeface="Times New Roman" panose="02020603050405020304" pitchFamily="18" charset="0"/>
                        </a:rPr>
                        <a:t>STT</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nSpc>
                          <a:spcPct val="200000"/>
                        </a:lnSpc>
                        <a:spcBef>
                          <a:spcPts val="0"/>
                        </a:spcBef>
                        <a:spcAft>
                          <a:spcPts val="0"/>
                        </a:spcAft>
                        <a:tabLst>
                          <a:tab pos="655320" algn="r"/>
                        </a:tabLst>
                      </a:pPr>
                      <a:r>
                        <a:rPr lang="en-US" sz="1600" dirty="0">
                          <a:effectLst/>
                          <a:latin typeface="Arial Narrow" panose="020B0606020202030204" pitchFamily="34" charset="0"/>
                          <a:ea typeface="Times New Roman" panose="02020603050405020304" pitchFamily="18" charset="0"/>
                          <a:cs typeface="Times New Roman" panose="02020603050405020304" pitchFamily="18" charset="0"/>
                        </a:rPr>
                        <a:t>	</a:t>
                      </a:r>
                      <a:r>
                        <a:rPr lang="en-US" sz="1600" dirty="0" smtClean="0">
                          <a:effectLst/>
                          <a:latin typeface="Arial Narrow" panose="020B0606020202030204" pitchFamily="34" charset="0"/>
                          <a:ea typeface="Times New Roman" panose="02020603050405020304" pitchFamily="18" charset="0"/>
                          <a:cs typeface="Times New Roman" panose="02020603050405020304" pitchFamily="18" charset="0"/>
                        </a:rPr>
                        <a:t>         </a:t>
                      </a:r>
                      <a:r>
                        <a:rPr lang="en-US" sz="1600" dirty="0" err="1" smtClean="0">
                          <a:effectLst/>
                          <a:latin typeface="Arial Narrow" panose="020B0606020202030204" pitchFamily="34" charset="0"/>
                          <a:ea typeface="Times New Roman" panose="02020603050405020304" pitchFamily="18" charset="0"/>
                          <a:cs typeface="Times New Roman" panose="02020603050405020304" pitchFamily="18" charset="0"/>
                        </a:rPr>
                        <a:t>Môn</a:t>
                      </a:r>
                      <a:r>
                        <a:rPr lang="en-US" sz="1600" dirty="0" smtClean="0">
                          <a:effectLst/>
                          <a:latin typeface="Arial Narrow" panose="020B0606020202030204" pitchFamily="34" charset="0"/>
                          <a:ea typeface="Times New Roman" panose="02020603050405020304" pitchFamily="18" charset="0"/>
                          <a:cs typeface="Times New Roman" panose="02020603050405020304" pitchFamily="18" charset="0"/>
                        </a:rPr>
                        <a:t> </a:t>
                      </a:r>
                      <a:r>
                        <a:rPr lang="en-US" sz="1600" dirty="0" err="1">
                          <a:effectLst/>
                          <a:latin typeface="Arial Narrow" panose="020B0606020202030204" pitchFamily="34" charset="0"/>
                          <a:ea typeface="Times New Roman" panose="02020603050405020304" pitchFamily="18" charset="0"/>
                          <a:cs typeface="Times New Roman" panose="02020603050405020304" pitchFamily="18" charset="0"/>
                        </a:rPr>
                        <a:t>h</a:t>
                      </a:r>
                      <a:r>
                        <a:rPr lang="en-US" sz="1600" dirty="0" err="1">
                          <a:effectLst/>
                          <a:latin typeface="Arial" panose="020B0604020202020204" pitchFamily="34" charset="0"/>
                          <a:ea typeface="Times New Roman" panose="02020603050405020304" pitchFamily="18" charset="0"/>
                          <a:cs typeface="Times New Roman" panose="02020603050405020304" pitchFamily="18" charset="0"/>
                        </a:rPr>
                        <a:t>ọc</a:t>
                      </a:r>
                      <a:endParaRPr lang="en-US" sz="1600" dirty="0">
                        <a:effectLst/>
                        <a:latin typeface="VNI-Times" pitchFamily="2" charset="0"/>
                        <a:ea typeface="Times New Roman" panose="02020603050405020304" pitchFamily="18" charset="0"/>
                        <a:cs typeface="Times New Roman" panose="02020603050405020304" pitchFamily="18" charset="0"/>
                      </a:endParaRPr>
                    </a:p>
                    <a:p>
                      <a:pPr marL="0" marR="0">
                        <a:lnSpc>
                          <a:spcPct val="200000"/>
                        </a:lnSpc>
                        <a:spcBef>
                          <a:spcPts val="0"/>
                        </a:spcBef>
                        <a:spcAft>
                          <a:spcPts val="0"/>
                        </a:spcAft>
                        <a:tabLst>
                          <a:tab pos="522605" algn="r"/>
                        </a:tabLst>
                      </a:pPr>
                      <a:r>
                        <a:rPr lang="en-US" sz="1600" dirty="0">
                          <a:effectLst/>
                          <a:latin typeface="Arial Narrow" panose="020B0606020202030204" pitchFamily="34" charset="0"/>
                          <a:ea typeface="Times New Roman" panose="02020603050405020304" pitchFamily="18" charset="0"/>
                          <a:cs typeface="Times New Roman" panose="02020603050405020304" pitchFamily="18" charset="0"/>
                        </a:rPr>
                        <a:t>	</a:t>
                      </a:r>
                      <a:r>
                        <a:rPr lang="en-US" sz="1600" dirty="0" smtClean="0">
                          <a:effectLst/>
                          <a:latin typeface="Arial Narrow" panose="020B0606020202030204" pitchFamily="34" charset="0"/>
                          <a:ea typeface="Times New Roman" panose="02020603050405020304" pitchFamily="18" charset="0"/>
                          <a:cs typeface="Times New Roman" panose="02020603050405020304" pitchFamily="18" charset="0"/>
                        </a:rPr>
                        <a:t>               ĐVHT</a:t>
                      </a:r>
                      <a:endParaRPr lang="en-US" sz="1600" dirty="0">
                        <a:effectLst/>
                        <a:latin typeface="VNI-Times" pitchFamily="2" charset="0"/>
                        <a:ea typeface="Times New Roman" panose="02020603050405020304" pitchFamily="18" charset="0"/>
                        <a:cs typeface="Times New Roman" panose="02020603050405020304" pitchFamily="18" charset="0"/>
                      </a:endParaRPr>
                    </a:p>
                    <a:p>
                      <a:pPr marL="0" marR="0">
                        <a:lnSpc>
                          <a:spcPct val="200000"/>
                        </a:lnSpc>
                        <a:spcBef>
                          <a:spcPts val="600"/>
                        </a:spcBef>
                        <a:spcAft>
                          <a:spcPts val="0"/>
                        </a:spcAft>
                      </a:pPr>
                      <a:r>
                        <a:rPr lang="en-US" sz="1600" dirty="0" err="1">
                          <a:effectLst/>
                          <a:latin typeface="Arial Narrow" panose="020B0606020202030204" pitchFamily="34" charset="0"/>
                          <a:ea typeface="Times New Roman" panose="02020603050405020304" pitchFamily="18" charset="0"/>
                          <a:cs typeface="Times New Roman" panose="02020603050405020304" pitchFamily="18" charset="0"/>
                        </a:rPr>
                        <a:t>H</a:t>
                      </a:r>
                      <a:r>
                        <a:rPr lang="en-US" sz="1600" dirty="0" err="1">
                          <a:effectLst/>
                          <a:latin typeface="Arial" panose="020B0604020202020204" pitchFamily="34" charset="0"/>
                          <a:ea typeface="Times New Roman" panose="02020603050405020304" pitchFamily="18" charset="0"/>
                          <a:cs typeface="Times New Roman" panose="02020603050405020304" pitchFamily="18" charset="0"/>
                        </a:rPr>
                        <a:t>ọ</a:t>
                      </a:r>
                      <a:r>
                        <a:rPr lang="en-US" sz="1600" dirty="0">
                          <a:effectLst/>
                          <a:latin typeface="Arial" panose="020B0604020202020204" pitchFamily="34" charset="0"/>
                          <a:ea typeface="Times New Roman" panose="02020603050405020304" pitchFamily="18" charset="0"/>
                          <a:cs typeface="Times New Roman" panose="02020603050405020304" pitchFamily="18" charset="0"/>
                        </a:rPr>
                        <a:t> </a:t>
                      </a:r>
                      <a:r>
                        <a:rPr lang="en-US" sz="1600" dirty="0" err="1">
                          <a:effectLst/>
                          <a:latin typeface="Arial" panose="020B0604020202020204" pitchFamily="34" charset="0"/>
                          <a:ea typeface="Times New Roman" panose="02020603050405020304" pitchFamily="18" charset="0"/>
                          <a:cs typeface="Times New Roman" panose="02020603050405020304" pitchFamily="18" charset="0"/>
                        </a:rPr>
                        <a:t>và</a:t>
                      </a:r>
                      <a:r>
                        <a:rPr lang="en-US" sz="1600" dirty="0">
                          <a:effectLst/>
                          <a:latin typeface="Arial" panose="020B0604020202020204" pitchFamily="34" charset="0"/>
                          <a:ea typeface="Times New Roman" panose="02020603050405020304" pitchFamily="18" charset="0"/>
                          <a:cs typeface="Times New Roman" panose="02020603050405020304" pitchFamily="18" charset="0"/>
                        </a:rPr>
                        <a:t> </a:t>
                      </a:r>
                      <a:r>
                        <a:rPr lang="en-US" sz="1600" dirty="0" err="1">
                          <a:effectLst/>
                          <a:latin typeface="Arial" panose="020B0604020202020204" pitchFamily="34" charset="0"/>
                          <a:ea typeface="Times New Roman" panose="02020603050405020304" pitchFamily="18" charset="0"/>
                          <a:cs typeface="Times New Roman" panose="02020603050405020304" pitchFamily="18" charset="0"/>
                        </a:rPr>
                        <a:t>tên</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AV</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CT</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PL</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THVP</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KNBP</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STVB</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TCDN</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KTDN </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TCTT</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NLKT</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lnSpc>
                          <a:spcPct val="200000"/>
                        </a:lnSpc>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ĐTBCHT</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2729">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4</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2</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5</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2</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5</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4</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4</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509860">
                <a:tc>
                  <a:txBody>
                    <a:bodyPr/>
                    <a:lstStyle/>
                    <a:p>
                      <a:pPr marL="0" marR="0" algn="ctr">
                        <a:lnSpc>
                          <a:spcPct val="200000"/>
                        </a:lnSpc>
                        <a:spcBef>
                          <a:spcPts val="300"/>
                        </a:spcBef>
                        <a:spcAft>
                          <a:spcPts val="0"/>
                        </a:spcAft>
                      </a:pPr>
                      <a:r>
                        <a:rPr lang="en-US" sz="1600">
                          <a:effectLst/>
                          <a:latin typeface="Arial Narrow" panose="020B0606020202030204" pitchFamily="34" charset="0"/>
                          <a:ea typeface="Times New Roman" panose="02020603050405020304" pitchFamily="18" charset="0"/>
                          <a:cs typeface="Times New Roman" panose="02020603050405020304" pitchFamily="18" charset="0"/>
                        </a:rPr>
                        <a:t>01</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200000"/>
                        </a:lnSpc>
                        <a:spcBef>
                          <a:spcPts val="300"/>
                        </a:spcBef>
                        <a:spcAft>
                          <a:spcPts val="0"/>
                        </a:spcAft>
                      </a:pPr>
                      <a:r>
                        <a:rPr lang="en-US" sz="1600">
                          <a:effectLst/>
                          <a:latin typeface="Arial Narrow" panose="020B0606020202030204" pitchFamily="34" charset="0"/>
                          <a:ea typeface="Times New Roman" panose="02020603050405020304" pitchFamily="18" charset="0"/>
                          <a:cs typeface="Times New Roman" panose="02020603050405020304" pitchFamily="18" charset="0"/>
                        </a:rPr>
                        <a:t>Nguy</a:t>
                      </a:r>
                      <a:r>
                        <a:rPr lang="en-US" sz="1600">
                          <a:effectLst/>
                          <a:latin typeface="Arial" panose="020B0604020202020204" pitchFamily="34" charset="0"/>
                          <a:ea typeface="Times New Roman" panose="02020603050405020304" pitchFamily="18" charset="0"/>
                          <a:cs typeface="Times New Roman" panose="02020603050405020304" pitchFamily="18" charset="0"/>
                        </a:rPr>
                        <a:t>ễn Văn A</a:t>
                      </a:r>
                      <a:endParaRPr lang="en-US" sz="16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7.8</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7.9</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7.6</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7.8</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8.1</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9.1</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8.5</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8.9</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4.6</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9.5</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300"/>
                        </a:spcBef>
                        <a:spcAft>
                          <a:spcPts val="0"/>
                        </a:spcAft>
                      </a:pPr>
                      <a:r>
                        <a:rPr lang="en-US" sz="1600" b="1" dirty="0" smtClean="0">
                          <a:effectLst/>
                          <a:latin typeface="Arial Narrow" panose="020B0606020202030204" pitchFamily="34" charset="0"/>
                          <a:ea typeface="Times New Roman" panose="02020603050405020304" pitchFamily="18" charset="0"/>
                          <a:cs typeface="Times New Roman" panose="02020603050405020304" pitchFamily="18" charset="0"/>
                        </a:rPr>
                        <a:t>8.0</a:t>
                      </a:r>
                      <a:endParaRPr lang="en-US" sz="16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Line 1"/>
          <p:cNvSpPr>
            <a:spLocks noChangeShapeType="1"/>
          </p:cNvSpPr>
          <p:nvPr/>
        </p:nvSpPr>
        <p:spPr bwMode="auto">
          <a:xfrm>
            <a:off x="1787858" y="1429138"/>
            <a:ext cx="1259725" cy="47946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Line 2"/>
          <p:cNvSpPr>
            <a:spLocks noChangeShapeType="1"/>
          </p:cNvSpPr>
          <p:nvPr/>
        </p:nvSpPr>
        <p:spPr bwMode="auto">
          <a:xfrm>
            <a:off x="1787858" y="1429138"/>
            <a:ext cx="1259725" cy="123217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Rectangle 4"/>
          <p:cNvSpPr>
            <a:spLocks noChangeArrowheads="1"/>
          </p:cNvSpPr>
          <p:nvPr/>
        </p:nvSpPr>
        <p:spPr bwMode="auto">
          <a:xfrm>
            <a:off x="1091820" y="3886609"/>
            <a:ext cx="9908276"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180975" algn="just"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Trường</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hợp</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này</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ta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thấy</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Tổng</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phần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35,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phần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bị</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điểm</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&lt;5.0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nên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phải</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thi</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lần</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4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vị</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trình</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điểm</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TBCHT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8.0</a:t>
            </a:r>
            <a:endParaRPr kumimoji="0" lang="en-US" altLang="en-US" sz="2000" b="0" i="0" u="none" strike="noStrike" cap="none" normalizeH="0" baseline="0" dirty="0" smtClean="0">
              <a:ln>
                <a:noFill/>
              </a:ln>
              <a:solidFill>
                <a:schemeClr val="tx1"/>
              </a:solidFill>
              <a:effectLst/>
            </a:endParaRPr>
          </a:p>
          <a:p>
            <a:pPr marL="0" marR="0" lvl="0" indent="180975" algn="just"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Vậy</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khung</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xếp</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thì</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sinh</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Nguyễn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Văn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được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xếp</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Giỏi</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nhưng</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do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01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phần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dưới</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5.0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phải</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thi</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lần</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bằng</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11,43%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phần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&lt;5.0), do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đó</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sinh</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này</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bị</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hạ</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xuống</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bậc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xếp</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cuối</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cùng</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Khá</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000" b="0" i="0" u="none" strike="noStrike" cap="none" normalizeH="0" baseline="0" dirty="0" smtClean="0">
              <a:ln>
                <a:noFill/>
              </a:ln>
              <a:solidFill>
                <a:schemeClr val="tx1"/>
              </a:solidFill>
              <a:effectLst/>
            </a:endParaRPr>
          </a:p>
        </p:txBody>
      </p:sp>
      <p:sp>
        <p:nvSpPr>
          <p:cNvPr id="9" name="Rectangle 8"/>
          <p:cNvSpPr/>
          <p:nvPr/>
        </p:nvSpPr>
        <p:spPr>
          <a:xfrm>
            <a:off x="1224317" y="627798"/>
            <a:ext cx="9448231" cy="707886"/>
          </a:xfrm>
          <a:prstGeom prst="rect">
            <a:avLst/>
          </a:prstGeom>
        </p:spPr>
        <p:txBody>
          <a:bodyPr wrap="square">
            <a:spAutoFit/>
          </a:bodyPr>
          <a:lstStyle/>
          <a:p>
            <a:pPr lvl="0" defTabSz="914400" eaLnBrk="0" fontAlgn="base" hangingPunct="0">
              <a:spcBef>
                <a:spcPct val="0"/>
              </a:spcBef>
              <a:spcAft>
                <a:spcPct val="0"/>
              </a:spcAft>
            </a:pP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VD1: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HS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quả</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tập</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sau</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dirty="0">
              <a:solidFill>
                <a:prstClr val="black"/>
              </a:solidFill>
            </a:endParaRPr>
          </a:p>
          <a:p>
            <a:pPr lvl="0" defTabSz="914400" eaLnBrk="0" fontAlgn="base" hangingPunct="0">
              <a:spcBef>
                <a:spcPct val="0"/>
              </a:spcBef>
              <a:spcAft>
                <a:spcPct val="0"/>
              </a:spcAft>
            </a:pPr>
            <a:endParaRPr lang="en-US" altLang="en-US" sz="2000" dirty="0">
              <a:solidFill>
                <a:prstClr val="black"/>
              </a:solidFill>
              <a:latin typeface="Arial" panose="020B0604020202020204" pitchFamily="34" charset="0"/>
            </a:endParaRPr>
          </a:p>
        </p:txBody>
      </p:sp>
    </p:spTree>
    <p:extLst>
      <p:ext uri="{BB962C8B-B14F-4D97-AF65-F5344CB8AC3E}">
        <p14:creationId xmlns:p14="http://schemas.microsoft.com/office/powerpoint/2010/main" val="390347204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153228571"/>
              </p:ext>
            </p:extLst>
          </p:nvPr>
        </p:nvGraphicFramePr>
        <p:xfrm>
          <a:off x="1102572" y="1204265"/>
          <a:ext cx="9954634" cy="2185099"/>
        </p:xfrm>
        <a:graphic>
          <a:graphicData uri="http://schemas.openxmlformats.org/drawingml/2006/table">
            <a:tbl>
              <a:tblPr firstRow="1" firstCol="1" lastRow="1" lastCol="1" bandRow="1" bandCol="1"/>
              <a:tblGrid>
                <a:gridCol w="538995"/>
                <a:gridCol w="1678408"/>
                <a:gridCol w="590843"/>
                <a:gridCol w="661182"/>
                <a:gridCol w="478302"/>
                <a:gridCol w="633046"/>
                <a:gridCol w="731520"/>
                <a:gridCol w="613590"/>
                <a:gridCol w="862797"/>
                <a:gridCol w="719673"/>
                <a:gridCol w="719673"/>
                <a:gridCol w="719673"/>
                <a:gridCol w="1006932"/>
              </a:tblGrid>
              <a:tr h="413819">
                <a:tc rowSpan="2">
                  <a:txBody>
                    <a:bodyPr/>
                    <a:lstStyle/>
                    <a:p>
                      <a:pPr marL="0" marR="0">
                        <a:lnSpc>
                          <a:spcPct val="200000"/>
                        </a:lnSpc>
                        <a:spcBef>
                          <a:spcPts val="0"/>
                        </a:spcBef>
                        <a:spcAft>
                          <a:spcPts val="0"/>
                        </a:spcAft>
                      </a:pP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 </a:t>
                      </a:r>
                      <a:endParaRPr lang="en-US" sz="1800" dirty="0">
                        <a:effectLst/>
                        <a:latin typeface="VNI-Times" pitchFamily="2" charset="0"/>
                        <a:ea typeface="Times New Roman" panose="02020603050405020304" pitchFamily="18" charset="0"/>
                        <a:cs typeface="Times New Roman" panose="02020603050405020304" pitchFamily="18" charset="0"/>
                      </a:endParaRPr>
                    </a:p>
                    <a:p>
                      <a:pPr marL="0" marR="0">
                        <a:lnSpc>
                          <a:spcPct val="200000"/>
                        </a:lnSpc>
                        <a:spcBef>
                          <a:spcPts val="0"/>
                        </a:spcBef>
                        <a:spcAft>
                          <a:spcPts val="0"/>
                        </a:spcAft>
                      </a:pP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 </a:t>
                      </a:r>
                      <a:endParaRPr lang="en-US" sz="1800" dirty="0">
                        <a:effectLst/>
                        <a:latin typeface="VNI-Times" pitchFamily="2" charset="0"/>
                        <a:ea typeface="Times New Roman" panose="02020603050405020304" pitchFamily="18" charset="0"/>
                        <a:cs typeface="Times New Roman" panose="02020603050405020304" pitchFamily="18" charset="0"/>
                      </a:endParaRPr>
                    </a:p>
                    <a:p>
                      <a:pPr marL="0" marR="0">
                        <a:lnSpc>
                          <a:spcPct val="200000"/>
                        </a:lnSpc>
                        <a:spcBef>
                          <a:spcPts val="0"/>
                        </a:spcBef>
                        <a:spcAft>
                          <a:spcPts val="0"/>
                        </a:spcAft>
                      </a:pP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STT</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nSpc>
                          <a:spcPct val="200000"/>
                        </a:lnSpc>
                        <a:spcBef>
                          <a:spcPts val="0"/>
                        </a:spcBef>
                        <a:spcAft>
                          <a:spcPts val="0"/>
                        </a:spcAft>
                        <a:tabLst>
                          <a:tab pos="655320" algn="r"/>
                        </a:tabLst>
                      </a:pP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	</a:t>
                      </a:r>
                      <a:r>
                        <a:rPr lang="en-US" sz="1800" dirty="0" smtClean="0">
                          <a:effectLst/>
                          <a:latin typeface="Arial Narrow" panose="020B0606020202030204" pitchFamily="34" charset="0"/>
                          <a:ea typeface="Times New Roman" panose="02020603050405020304" pitchFamily="18" charset="0"/>
                          <a:cs typeface="Times New Roman" panose="02020603050405020304" pitchFamily="18" charset="0"/>
                        </a:rPr>
                        <a:t>             </a:t>
                      </a:r>
                      <a:r>
                        <a:rPr lang="en-US" sz="1800" dirty="0" err="1" smtClean="0">
                          <a:effectLst/>
                          <a:latin typeface="Arial Narrow" panose="020B0606020202030204" pitchFamily="34" charset="0"/>
                          <a:ea typeface="Times New Roman" panose="02020603050405020304" pitchFamily="18" charset="0"/>
                          <a:cs typeface="Times New Roman" panose="02020603050405020304" pitchFamily="18" charset="0"/>
                        </a:rPr>
                        <a:t>Môn</a:t>
                      </a:r>
                      <a:r>
                        <a:rPr lang="en-US" sz="1800" dirty="0" smtClean="0">
                          <a:effectLst/>
                          <a:latin typeface="Arial Narrow" panose="020B0606020202030204" pitchFamily="34" charset="0"/>
                          <a:ea typeface="Times New Roman" panose="02020603050405020304" pitchFamily="18" charset="0"/>
                          <a:cs typeface="Times New Roman" panose="02020603050405020304" pitchFamily="18" charset="0"/>
                        </a:rPr>
                        <a:t> </a:t>
                      </a:r>
                      <a:r>
                        <a:rPr lang="en-US" sz="1800" dirty="0" err="1" smtClean="0">
                          <a:effectLst/>
                          <a:latin typeface="Arial Narrow" panose="020B0606020202030204" pitchFamily="34" charset="0"/>
                          <a:ea typeface="Times New Roman" panose="02020603050405020304" pitchFamily="18" charset="0"/>
                          <a:cs typeface="Times New Roman" panose="02020603050405020304" pitchFamily="18" charset="0"/>
                        </a:rPr>
                        <a:t>h</a:t>
                      </a:r>
                      <a:r>
                        <a:rPr lang="en-US" sz="1800" dirty="0" err="1" smtClean="0">
                          <a:effectLst/>
                          <a:latin typeface="Arial" panose="020B0604020202020204" pitchFamily="34" charset="0"/>
                          <a:ea typeface="Times New Roman" panose="02020603050405020304" pitchFamily="18" charset="0"/>
                          <a:cs typeface="Times New Roman" panose="02020603050405020304" pitchFamily="18" charset="0"/>
                        </a:rPr>
                        <a:t>ọc</a:t>
                      </a:r>
                      <a:r>
                        <a:rPr lang="en-US" sz="1800" dirty="0" smtClean="0">
                          <a:effectLst/>
                          <a:latin typeface="Arial" panose="020B0604020202020204" pitchFamily="34" charset="0"/>
                          <a:ea typeface="Times New Roman" panose="02020603050405020304" pitchFamily="18" charset="0"/>
                          <a:cs typeface="Times New Roman" panose="02020603050405020304" pitchFamily="18" charset="0"/>
                        </a:rPr>
                        <a:t>        </a:t>
                      </a:r>
                      <a:r>
                        <a:rPr lang="en-US" sz="1800" dirty="0">
                          <a:effectLst/>
                          <a:latin typeface="Arial Narrow" panose="020B0606020202030204" pitchFamily="34" charset="0"/>
                          <a:ea typeface="Times New Roman" panose="02020603050405020304" pitchFamily="18" charset="0"/>
                          <a:cs typeface="Times New Roman" panose="02020603050405020304" pitchFamily="18" charset="0"/>
                        </a:rPr>
                        <a:t>	</a:t>
                      </a:r>
                      <a:r>
                        <a:rPr lang="en-US" sz="1800" dirty="0" smtClean="0">
                          <a:effectLst/>
                          <a:latin typeface="Arial Narrow" panose="020B0606020202030204" pitchFamily="34" charset="0"/>
                          <a:ea typeface="Times New Roman" panose="02020603050405020304" pitchFamily="18" charset="0"/>
                          <a:cs typeface="Times New Roman" panose="02020603050405020304" pitchFamily="18" charset="0"/>
                        </a:rPr>
                        <a:t>                   ĐVHT</a:t>
                      </a:r>
                      <a:endParaRPr lang="en-US" sz="1800" dirty="0">
                        <a:effectLst/>
                        <a:latin typeface="VNI-Times" pitchFamily="2" charset="0"/>
                        <a:ea typeface="Times New Roman" panose="02020603050405020304" pitchFamily="18" charset="0"/>
                        <a:cs typeface="Times New Roman" panose="02020603050405020304" pitchFamily="18" charset="0"/>
                      </a:endParaRPr>
                    </a:p>
                    <a:p>
                      <a:pPr marL="0" marR="0">
                        <a:lnSpc>
                          <a:spcPct val="200000"/>
                        </a:lnSpc>
                        <a:spcBef>
                          <a:spcPts val="600"/>
                        </a:spcBef>
                        <a:spcAft>
                          <a:spcPts val="0"/>
                        </a:spcAft>
                      </a:pPr>
                      <a:r>
                        <a:rPr lang="en-US" sz="1800" dirty="0" err="1">
                          <a:effectLst/>
                          <a:latin typeface="Arial Narrow" panose="020B0606020202030204" pitchFamily="34" charset="0"/>
                          <a:ea typeface="Times New Roman" panose="02020603050405020304" pitchFamily="18" charset="0"/>
                          <a:cs typeface="Times New Roman" panose="02020603050405020304" pitchFamily="18" charset="0"/>
                        </a:rPr>
                        <a:t>H</a:t>
                      </a:r>
                      <a:r>
                        <a:rPr lang="en-US" sz="1800" dirty="0" err="1">
                          <a:effectLst/>
                          <a:latin typeface="Arial" panose="020B0604020202020204" pitchFamily="34" charset="0"/>
                          <a:ea typeface="Times New Roman" panose="02020603050405020304" pitchFamily="18" charset="0"/>
                          <a:cs typeface="Times New Roman" panose="02020603050405020304" pitchFamily="18" charset="0"/>
                        </a:rPr>
                        <a:t>ọ</a:t>
                      </a:r>
                      <a:r>
                        <a:rPr lang="en-US" sz="1800" dirty="0">
                          <a:effectLst/>
                          <a:latin typeface="Arial" panose="020B0604020202020204" pitchFamily="34" charset="0"/>
                          <a:ea typeface="Times New Roman" panose="02020603050405020304" pitchFamily="18" charset="0"/>
                          <a:cs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cs typeface="Times New Roman" panose="02020603050405020304" pitchFamily="18" charset="0"/>
                        </a:rPr>
                        <a:t>và</a:t>
                      </a:r>
                      <a:r>
                        <a:rPr lang="en-US" sz="1800" dirty="0">
                          <a:effectLst/>
                          <a:latin typeface="Arial" panose="020B0604020202020204" pitchFamily="34" charset="0"/>
                          <a:ea typeface="Times New Roman" panose="02020603050405020304" pitchFamily="18" charset="0"/>
                          <a:cs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cs typeface="Times New Roman" panose="02020603050405020304" pitchFamily="18" charset="0"/>
                        </a:rPr>
                        <a:t>tên</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AV</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CT</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PL</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THVP</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KNBP</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dirty="0">
                          <a:effectLst/>
                          <a:latin typeface="Arial Narrow" panose="020B0606020202030204" pitchFamily="34" charset="0"/>
                          <a:ea typeface="Times New Roman" panose="02020603050405020304" pitchFamily="18" charset="0"/>
                          <a:cs typeface="Times New Roman" panose="02020603050405020304" pitchFamily="18" charset="0"/>
                        </a:rPr>
                        <a:t>STVB</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TCDN</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KTDN </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TCTT</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0"/>
                        </a:spcBef>
                        <a:spcAft>
                          <a:spcPts val="0"/>
                        </a:spcAft>
                      </a:pPr>
                      <a:r>
                        <a:rPr lang="en-US" sz="1600" b="1">
                          <a:effectLst/>
                          <a:latin typeface="Arial Narrow" panose="020B0606020202030204" pitchFamily="34" charset="0"/>
                          <a:ea typeface="Times New Roman" panose="02020603050405020304" pitchFamily="18" charset="0"/>
                          <a:cs typeface="Times New Roman" panose="02020603050405020304" pitchFamily="18" charset="0"/>
                        </a:rPr>
                        <a:t>NLKT</a:t>
                      </a:r>
                      <a:endParaRPr lang="en-US" sz="1600" b="1">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lnSpc>
                          <a:spcPct val="200000"/>
                        </a:lnSpc>
                        <a:spcBef>
                          <a:spcPts val="0"/>
                        </a:spcBef>
                        <a:spcAft>
                          <a:spcPts val="0"/>
                        </a:spcAft>
                      </a:pPr>
                      <a:r>
                        <a:rPr lang="en-US" sz="1800" b="1" dirty="0">
                          <a:effectLst/>
                          <a:latin typeface="Arial Narrow" panose="020B0606020202030204" pitchFamily="34" charset="0"/>
                          <a:ea typeface="Times New Roman" panose="02020603050405020304" pitchFamily="18" charset="0"/>
                          <a:cs typeface="Times New Roman" panose="02020603050405020304" pitchFamily="18" charset="0"/>
                        </a:rPr>
                        <a:t>ĐTBCHT</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7994">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b="1"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4</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2</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5</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2</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3</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5</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4</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dirty="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4</a:t>
                      </a:r>
                      <a:endParaRPr lang="en-US" sz="1600" b="1"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413819">
                <a:tc>
                  <a:txBody>
                    <a:bodyPr/>
                    <a:lstStyle/>
                    <a:p>
                      <a:pPr marL="0" marR="0" algn="ctr">
                        <a:lnSpc>
                          <a:spcPct val="200000"/>
                        </a:lnSpc>
                        <a:spcBef>
                          <a:spcPts val="300"/>
                        </a:spcBef>
                        <a:spcAft>
                          <a:spcPts val="0"/>
                        </a:spcAft>
                      </a:pPr>
                      <a:r>
                        <a:rPr lang="en-US" sz="1800">
                          <a:effectLst/>
                          <a:latin typeface="Arial Narrow" panose="020B0606020202030204" pitchFamily="34" charset="0"/>
                          <a:ea typeface="Times New Roman" panose="02020603050405020304" pitchFamily="18" charset="0"/>
                          <a:cs typeface="Times New Roman" panose="02020603050405020304" pitchFamily="18" charset="0"/>
                        </a:rPr>
                        <a:t>01</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200000"/>
                        </a:lnSpc>
                        <a:spcBef>
                          <a:spcPts val="300"/>
                        </a:spcBef>
                        <a:spcAft>
                          <a:spcPts val="0"/>
                        </a:spcAft>
                      </a:pPr>
                      <a:r>
                        <a:rPr lang="en-US" sz="1800">
                          <a:effectLst/>
                          <a:latin typeface="Arial Narrow" panose="020B0606020202030204" pitchFamily="34" charset="0"/>
                          <a:ea typeface="Times New Roman" panose="02020603050405020304" pitchFamily="18" charset="0"/>
                          <a:cs typeface="Times New Roman" panose="02020603050405020304" pitchFamily="18" charset="0"/>
                        </a:rPr>
                        <a:t>Nguy</a:t>
                      </a:r>
                      <a:r>
                        <a:rPr lang="en-US" sz="1800">
                          <a:effectLst/>
                          <a:latin typeface="Arial" panose="020B0604020202020204" pitchFamily="34" charset="0"/>
                          <a:ea typeface="Times New Roman" panose="02020603050405020304" pitchFamily="18" charset="0"/>
                          <a:cs typeface="Times New Roman" panose="02020603050405020304" pitchFamily="18" charset="0"/>
                        </a:rPr>
                        <a:t>ễn Văn A</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7.8</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7.9</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7.6</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7.8</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8.1</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9.1</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8.5</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8.9</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b="1">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5.2</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solidFill>
                            <a:srgbClr val="000000"/>
                          </a:solidFill>
                          <a:effectLst/>
                          <a:latin typeface="Arial Narrow" panose="020B0606020202030204" pitchFamily="34" charset="0"/>
                          <a:ea typeface="Times New Roman" panose="02020603050405020304" pitchFamily="18" charset="0"/>
                          <a:cs typeface="Times New Roman" panose="02020603050405020304" pitchFamily="18" charset="0"/>
                        </a:rPr>
                        <a:t>9.5</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200000"/>
                        </a:lnSpc>
                        <a:spcBef>
                          <a:spcPts val="300"/>
                        </a:spcBef>
                        <a:spcAft>
                          <a:spcPts val="0"/>
                        </a:spcAft>
                      </a:pPr>
                      <a:r>
                        <a:rPr lang="en-US" sz="1800" b="1" dirty="0">
                          <a:effectLst/>
                          <a:latin typeface="Arial Narrow" panose="020B0606020202030204" pitchFamily="34" charset="0"/>
                          <a:ea typeface="Times New Roman" panose="02020603050405020304" pitchFamily="18" charset="0"/>
                          <a:cs typeface="Times New Roman" panose="02020603050405020304" pitchFamily="18" charset="0"/>
                        </a:rPr>
                        <a:t>8.0</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Line 1"/>
          <p:cNvSpPr>
            <a:spLocks noChangeShapeType="1"/>
          </p:cNvSpPr>
          <p:nvPr/>
        </p:nvSpPr>
        <p:spPr bwMode="auto">
          <a:xfrm>
            <a:off x="1710898" y="1273515"/>
            <a:ext cx="1088573" cy="111799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Line 2"/>
          <p:cNvSpPr>
            <a:spLocks noChangeShapeType="1"/>
          </p:cNvSpPr>
          <p:nvPr/>
        </p:nvSpPr>
        <p:spPr bwMode="auto">
          <a:xfrm>
            <a:off x="1710898" y="1273515"/>
            <a:ext cx="1538739" cy="45681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Rectangle 3"/>
          <p:cNvSpPr>
            <a:spLocks noChangeArrowheads="1"/>
          </p:cNvSpPr>
          <p:nvPr/>
        </p:nvSpPr>
        <p:spPr bwMode="auto">
          <a:xfrm>
            <a:off x="633048" y="565629"/>
            <a:ext cx="1003278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VD2: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HS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kết</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quả</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tập</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năm</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như</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Arial" panose="020B0604020202020204" pitchFamily="34" charset="0"/>
            </a:endParaRPr>
          </a:p>
        </p:txBody>
      </p:sp>
      <p:sp>
        <p:nvSpPr>
          <p:cNvPr id="8" name="Rectangle 4"/>
          <p:cNvSpPr>
            <a:spLocks noChangeArrowheads="1"/>
          </p:cNvSpPr>
          <p:nvPr/>
        </p:nvSpPr>
        <p:spPr bwMode="auto">
          <a:xfrm>
            <a:off x="633049" y="3885389"/>
            <a:ext cx="10544468"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79388"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180975"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Trường</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hợp</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này</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HS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phải</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lại</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môn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TCTT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vậy</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tổng</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phần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35,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phần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bị</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lại</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4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vị</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trình</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điểm</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TBCHT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8.0</a:t>
            </a:r>
            <a:endParaRPr kumimoji="0" lang="en-US" altLang="en-US" sz="2000" b="0" i="0" u="none" strike="noStrike" cap="none" normalizeH="0" baseline="0" dirty="0" smtClean="0">
              <a:ln>
                <a:noFill/>
              </a:ln>
              <a:solidFill>
                <a:schemeClr val="tx1"/>
              </a:solidFill>
              <a:effectLst/>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Vậy</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khung</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xếp</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thì</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sinh</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Nguyễn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Văn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được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xếp</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Giỏi</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nhưng</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do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01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phần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lại</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bằng</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11,43%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phần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&lt;5.0), do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đó</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sinh</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này</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bị</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hạ</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xuống</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bậc</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xếp</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cuối</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cùng</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Khá</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000" b="0" i="0" u="none" strike="noStrike" cap="none" normalizeH="0" baseline="0" dirty="0" smtClean="0">
              <a:ln>
                <a:noFill/>
              </a:ln>
              <a:solidFill>
                <a:schemeClr val="tx1"/>
              </a:solidFill>
              <a:effectLst/>
            </a:endParaRPr>
          </a:p>
          <a:p>
            <a:pPr marL="0" marR="0" lvl="0" indent="179388"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124370759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5910" y="573206"/>
            <a:ext cx="10350687" cy="5302662"/>
          </a:xfrm>
        </p:spPr>
        <p:txBody>
          <a:bodyPr>
            <a:normAutofit fontScale="85000" lnSpcReduction="20000"/>
          </a:bodyPr>
          <a:lstStyle/>
          <a:p>
            <a:pPr marL="0" marR="0" indent="0" algn="just">
              <a:lnSpc>
                <a:spcPct val="200000"/>
              </a:lnSpc>
              <a:spcBef>
                <a:spcPts val="0"/>
              </a:spcBef>
              <a:spcAft>
                <a:spcPts val="0"/>
              </a:spcAft>
              <a:buNone/>
            </a:pPr>
            <a:r>
              <a:rPr lang="en-US" b="1" dirty="0">
                <a:latin typeface="Times New Roman" panose="02020603050405020304" pitchFamily="18" charset="0"/>
                <a:ea typeface="Times New Roman" panose="02020603050405020304" pitchFamily="18" charset="0"/>
                <a:cs typeface="Times New Roman" panose="02020603050405020304" pitchFamily="18" charset="0"/>
              </a:rPr>
              <a:t>XII) </a:t>
            </a:r>
            <a:r>
              <a:rPr lang="en-US" b="1" u="sng" dirty="0">
                <a:latin typeface="Times New Roman" panose="02020603050405020304" pitchFamily="18" charset="0"/>
                <a:ea typeface="Times New Roman" panose="02020603050405020304" pitchFamily="18" charset="0"/>
                <a:cs typeface="Times New Roman" panose="02020603050405020304" pitchFamily="18" charset="0"/>
              </a:rPr>
              <a:t>QUI ĐỊNH ĐIỀU KIỆN TẠM NGỪNG TIẾN ĐỘ HỌC TẬP</a:t>
            </a:r>
            <a:r>
              <a:rPr lang="en-US"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lnSpc>
                <a:spcPct val="200000"/>
              </a:lnSpc>
              <a:spcBef>
                <a:spcPts val="0"/>
              </a:spcBef>
              <a:spcAft>
                <a:spcPts val="0"/>
              </a:spcAft>
              <a:buNone/>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chương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đào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dirty="0">
                <a:latin typeface="Times New Roman" panose="02020603050405020304" pitchFamily="18" charset="0"/>
                <a:ea typeface="Times New Roman" panose="02020603050405020304" pitchFamily="18" charset="0"/>
                <a:cs typeface="Times New Roman" panose="02020603050405020304" pitchFamily="18" charset="0"/>
              </a:rPr>
              <a:t> 1,5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trở</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lên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mỗi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nếu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thuộc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một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trường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hợp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buộc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phải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điều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tiến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đô</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thành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tất</a:t>
            </a:r>
            <a:r>
              <a:rPr lang="en-US" dirty="0">
                <a:latin typeface="Times New Roman" panose="02020603050405020304" pitchFamily="18" charset="0"/>
                <a:ea typeface="Times New Roman" panose="02020603050405020304" pitchFamily="18" charset="0"/>
                <a:cs typeface="Times New Roman" panose="02020603050405020304" pitchFamily="18" charset="0"/>
              </a:rPr>
              <a:t> cả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các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chưa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đạt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yêu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mới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được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Hiệu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trưởng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xem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xét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phép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tiếp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các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mới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367665" marR="0" indent="0" algn="just">
              <a:spcBef>
                <a:spcPts val="0"/>
              </a:spcBef>
              <a:spcAft>
                <a:spcPts val="0"/>
              </a:spcAft>
              <a:buNone/>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 Có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trung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bình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hoặc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trung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bình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tích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lũy</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tư</a:t>
            </a:r>
            <a:r>
              <a:rPr lang="en-US"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4,0 </a:t>
            </a:r>
            <a:r>
              <a:rPr lang="en-US"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đến</a:t>
            </a:r>
            <a:r>
              <a:rPr lang="en-US"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dưới</a:t>
            </a:r>
            <a:r>
              <a:rPr lang="en-US"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5,0 </a:t>
            </a:r>
            <a:r>
              <a:rPr lang="en-US"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điểm</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367665" marR="0" indent="0" algn="just">
              <a:spcBef>
                <a:spcPts val="0"/>
              </a:spcBef>
              <a:spcAft>
                <a:spcPts val="0"/>
              </a:spcAft>
              <a:buNone/>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 Có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sô</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chưa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hoàn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thành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tạm</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hoãn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có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25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360680"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c)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giấy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nhận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khuyết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Luật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Người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khuyết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thuộc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hợp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tại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điểm</a:t>
            </a:r>
            <a:r>
              <a:rPr lang="en-US" dirty="0">
                <a:latin typeface="Times New Roman" panose="02020603050405020304" pitchFamily="18" charset="0"/>
                <a:ea typeface="Times New Roman" panose="02020603050405020304" pitchFamily="18" charset="0"/>
              </a:rPr>
              <a:t> a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khoản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này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không</a:t>
            </a:r>
            <a:r>
              <a:rPr lang="en-US" dirty="0">
                <a:latin typeface="Times New Roman" panose="02020603050405020304" pitchFamily="18" charset="0"/>
                <a:ea typeface="Times New Roman" panose="02020603050405020304" pitchFamily="18" charset="0"/>
              </a:rPr>
              <a:t> bị </a:t>
            </a:r>
            <a:r>
              <a:rPr lang="en-US" dirty="0" err="1">
                <a:latin typeface="Times New Roman" panose="02020603050405020304" pitchFamily="18" charset="0"/>
                <a:ea typeface="Times New Roman" panose="02020603050405020304" pitchFamily="18" charset="0"/>
              </a:rPr>
              <a:t>buộc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thôi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nhưng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buộc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phải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điều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đô</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học</a:t>
            </a:r>
            <a:r>
              <a:rPr lang="en-US" dirty="0">
                <a:latin typeface="Times New Roman" panose="02020603050405020304" pitchFamily="18" charset="0"/>
                <a:ea typeface="Times New Roman" panose="02020603050405020304" pitchFamily="18" charset="0"/>
              </a:rPr>
              <a:t>.</a:t>
            </a:r>
            <a:endParaRPr lang="en-US" sz="4000" b="1" dirty="0">
              <a:latin typeface="Times New Roman" panose="02020603050405020304" pitchFamily="18" charset="0"/>
              <a:ea typeface="Times New Roman" panose="02020603050405020304" pitchFamily="18" charset="0"/>
            </a:endParaRPr>
          </a:p>
          <a:p>
            <a:pPr marL="0" marR="0" indent="0" algn="just">
              <a:lnSpc>
                <a:spcPct val="200000"/>
              </a:lnSpc>
              <a:spcBef>
                <a:spcPts val="0"/>
              </a:spcBef>
              <a:spcAft>
                <a:spcPts val="0"/>
              </a:spcAft>
              <a:buNone/>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Thời</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chỉnh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tiến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đô</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được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thời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tối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đê</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thành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chương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trình</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91068086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2263" y="341194"/>
            <a:ext cx="10364334" cy="5534674"/>
          </a:xfrm>
        </p:spPr>
        <p:txBody>
          <a:bodyPr>
            <a:normAutofit fontScale="85000" lnSpcReduction="10000"/>
          </a:bodyPr>
          <a:lstStyle/>
          <a:p>
            <a:pPr marL="0" marR="0" indent="0" algn="just">
              <a:lnSpc>
                <a:spcPct val="200000"/>
              </a:lnSpc>
              <a:spcBef>
                <a:spcPts val="0"/>
              </a:spcBef>
              <a:spcAft>
                <a:spcPts val="0"/>
              </a:spcAft>
              <a:buNone/>
            </a:pPr>
            <a:r>
              <a:rPr lang="en-US" b="1" dirty="0">
                <a:latin typeface="Times New Roman" panose="02020603050405020304" pitchFamily="18" charset="0"/>
                <a:ea typeface="Times New Roman" panose="02020603050405020304" pitchFamily="18" charset="0"/>
                <a:cs typeface="Times New Roman" panose="02020603050405020304" pitchFamily="18" charset="0"/>
              </a:rPr>
              <a:t>XIII) </a:t>
            </a:r>
            <a:r>
              <a:rPr lang="en-US" b="1" u="sng" dirty="0">
                <a:latin typeface="Times New Roman" panose="02020603050405020304" pitchFamily="18" charset="0"/>
                <a:ea typeface="Times New Roman" panose="02020603050405020304" pitchFamily="18" charset="0"/>
                <a:cs typeface="Times New Roman" panose="02020603050405020304" pitchFamily="18" charset="0"/>
              </a:rPr>
              <a:t>QUI ĐỊNH ĐIỀU KIỆN NGHỈ HỌC TẠM THỜI VÀ BẢO LƯU KẾT QUẢ HỌC TẬP</a:t>
            </a:r>
            <a:r>
              <a:rPr lang="en-US"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lnSpc>
                <a:spcPct val="200000"/>
              </a:lnSpc>
              <a:spcBef>
                <a:spcPts val="0"/>
              </a:spcBef>
              <a:spcAft>
                <a:spcPts val="0"/>
              </a:spcAft>
              <a:buNone/>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tạm</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dừng</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đang</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lưu</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tập</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nếu</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thuộc</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sau</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450215"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a) </a:t>
            </a:r>
            <a:r>
              <a:rPr lang="en-US" dirty="0" err="1">
                <a:latin typeface="Times New Roman" panose="02020603050405020304" pitchFamily="18" charset="0"/>
                <a:ea typeface="Times New Roman" panose="02020603050405020304" pitchFamily="18" charset="0"/>
              </a:rPr>
              <a:t>Được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cơ</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nước</a:t>
            </a:r>
            <a:r>
              <a:rPr lang="en-US" dirty="0">
                <a:latin typeface="Times New Roman" panose="02020603050405020304" pitchFamily="18" charset="0"/>
                <a:ea typeface="Times New Roman" panose="02020603050405020304" pitchFamily="18" charset="0"/>
              </a:rPr>
              <a:t> có </a:t>
            </a:r>
            <a:r>
              <a:rPr lang="en-US" dirty="0" err="1">
                <a:latin typeface="Times New Roman" panose="02020603050405020304" pitchFamily="18" charset="0"/>
                <a:ea typeface="Times New Roman" panose="02020603050405020304" pitchFamily="18" charset="0"/>
              </a:rPr>
              <a:t>thẩm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điều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động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thực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nhiệm</a:t>
            </a:r>
            <a:r>
              <a:rPr lang="en-US" dirty="0">
                <a:latin typeface="Times New Roman" panose="02020603050405020304" pitchFamily="18" charset="0"/>
                <a:ea typeface="Times New Roman" panose="02020603050405020304" pitchFamily="18" charset="0"/>
              </a:rPr>
              <a:t> vụ an </a:t>
            </a:r>
            <a:r>
              <a:rPr lang="en-US" dirty="0" err="1">
                <a:latin typeface="Times New Roman" panose="02020603050405020304" pitchFamily="18" charset="0"/>
                <a:ea typeface="Times New Roman" panose="02020603050405020304" pitchFamily="18" charset="0"/>
              </a:rPr>
              <a:t>ninh</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quốc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phòng</a:t>
            </a:r>
            <a:r>
              <a:rPr lang="en-US" dirty="0">
                <a:latin typeface="Times New Roman" panose="02020603050405020304" pitchFamily="18" charset="0"/>
                <a:ea typeface="Times New Roman" panose="02020603050405020304" pitchFamily="18" charset="0"/>
              </a:rPr>
              <a:t>;</a:t>
            </a:r>
            <a:endParaRPr lang="en-US" sz="4000" b="1" dirty="0">
              <a:latin typeface="Times New Roman" panose="02020603050405020304" pitchFamily="18" charset="0"/>
              <a:ea typeface="Times New Roman" panose="02020603050405020304" pitchFamily="18" charset="0"/>
            </a:endParaRPr>
          </a:p>
          <a:p>
            <a:pPr marL="450215"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b) </a:t>
            </a:r>
            <a:r>
              <a:rPr lang="en-US" dirty="0" err="1">
                <a:latin typeface="Times New Roman" panose="02020603050405020304" pitchFamily="18" charset="0"/>
                <a:ea typeface="Times New Roman" panose="02020603050405020304" pitchFamily="18" charset="0"/>
              </a:rPr>
              <a:t>Vì</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lý</a:t>
            </a:r>
            <a:r>
              <a:rPr lang="en-US" dirty="0">
                <a:latin typeface="Times New Roman" panose="02020603050405020304" pitchFamily="18" charset="0"/>
                <a:ea typeface="Times New Roman" panose="02020603050405020304" pitchFamily="18" charset="0"/>
              </a:rPr>
              <a:t> do </a:t>
            </a:r>
            <a:r>
              <a:rPr lang="en-US" dirty="0" err="1">
                <a:latin typeface="Times New Roman" panose="02020603050405020304" pitchFamily="18" charset="0"/>
                <a:ea typeface="Times New Roman" panose="02020603050405020304" pitchFamily="18" charset="0"/>
              </a:rPr>
              <a:t>sức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khỏe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dừng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trong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dài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để</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điều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hợp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này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giấy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nhận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bệnh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nơi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khám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điều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giấy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nhận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khuyết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Luật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Người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khuyết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tật</a:t>
            </a:r>
            <a:r>
              <a:rPr lang="en-US" dirty="0">
                <a:latin typeface="Times New Roman" panose="02020603050405020304" pitchFamily="18" charset="0"/>
                <a:ea typeface="Times New Roman" panose="02020603050405020304" pitchFamily="18" charset="0"/>
              </a:rPr>
              <a:t>;</a:t>
            </a:r>
            <a:endParaRPr lang="en-US" sz="4000" b="1" dirty="0">
              <a:latin typeface="Times New Roman" panose="02020603050405020304" pitchFamily="18" charset="0"/>
              <a:ea typeface="Times New Roman" panose="02020603050405020304" pitchFamily="18" charset="0"/>
            </a:endParaRPr>
          </a:p>
          <a:p>
            <a:pPr marL="450215"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c) </a:t>
            </a:r>
            <a:r>
              <a:rPr lang="en-US" dirty="0" err="1">
                <a:latin typeface="Times New Roman" panose="02020603050405020304" pitchFamily="18" charset="0"/>
                <a:ea typeface="Times New Roman" panose="02020603050405020304" pitchFamily="18" charset="0"/>
              </a:rPr>
              <a:t>Trong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kỷ</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luật</a:t>
            </a:r>
            <a:r>
              <a:rPr lang="en-US" dirty="0">
                <a:latin typeface="Times New Roman" panose="02020603050405020304" pitchFamily="18" charset="0"/>
                <a:ea typeface="Times New Roman" panose="02020603050405020304" pitchFamily="18" charset="0"/>
              </a:rPr>
              <a:t> ở </a:t>
            </a:r>
            <a:r>
              <a:rPr lang="en-US" dirty="0" err="1">
                <a:latin typeface="Times New Roman" panose="02020603050405020304" pitchFamily="18" charset="0"/>
                <a:ea typeface="Times New Roman" panose="02020603050405020304" pitchFamily="18" charset="0"/>
              </a:rPr>
              <a:t>mức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đình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chỉ</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tập</a:t>
            </a:r>
            <a:r>
              <a:rPr lang="en-US" dirty="0">
                <a:latin typeface="Times New Roman" panose="02020603050405020304" pitchFamily="18" charset="0"/>
                <a:ea typeface="Times New Roman" panose="02020603050405020304" pitchFamily="18" charset="0"/>
              </a:rPr>
              <a:t> có </a:t>
            </a:r>
            <a:r>
              <a:rPr lang="en-US" dirty="0" err="1">
                <a:latin typeface="Times New Roman" panose="02020603050405020304" pitchFamily="18" charset="0"/>
                <a:ea typeface="Times New Roman" panose="02020603050405020304" pitchFamily="18" charset="0"/>
              </a:rPr>
              <a:t>thời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hạn</a:t>
            </a:r>
            <a:r>
              <a:rPr lang="en-US" dirty="0">
                <a:latin typeface="Times New Roman" panose="02020603050405020304" pitchFamily="18" charset="0"/>
                <a:ea typeface="Times New Roman" panose="02020603050405020304" pitchFamily="18" charset="0"/>
              </a:rPr>
              <a:t>;</a:t>
            </a:r>
            <a:endParaRPr lang="en-US" sz="4000" b="1" dirty="0">
              <a:latin typeface="Times New Roman" panose="02020603050405020304" pitchFamily="18" charset="0"/>
              <a:ea typeface="Times New Roman" panose="02020603050405020304" pitchFamily="18" charset="0"/>
            </a:endParaRPr>
          </a:p>
          <a:p>
            <a:pPr marL="450215"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d) </a:t>
            </a:r>
            <a:r>
              <a:rPr lang="en-US" dirty="0" err="1">
                <a:latin typeface="Times New Roman" panose="02020603050405020304" pitchFamily="18" charset="0"/>
                <a:ea typeface="Times New Roman" panose="02020603050405020304" pitchFamily="18" charset="0"/>
              </a:rPr>
              <a:t>Bị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truy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cứu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trách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nhiệm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hình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nhưng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chưa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luận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cơ</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thẩm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quyền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luận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cơ</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thẩm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quyền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nhưng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không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thuộc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hợp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kỷ</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luật</a:t>
            </a:r>
            <a:r>
              <a:rPr lang="en-US" dirty="0">
                <a:latin typeface="Times New Roman" panose="02020603050405020304" pitchFamily="18" charset="0"/>
                <a:ea typeface="Times New Roman" panose="02020603050405020304" pitchFamily="18" charset="0"/>
              </a:rPr>
              <a:t> ở </a:t>
            </a:r>
            <a:r>
              <a:rPr lang="en-US" dirty="0" err="1">
                <a:latin typeface="Times New Roman" panose="02020603050405020304" pitchFamily="18" charset="0"/>
                <a:ea typeface="Times New Roman" panose="02020603050405020304" pitchFamily="18" charset="0"/>
              </a:rPr>
              <a:t>mức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buộc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thôi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endParaRPr lang="en-US" sz="4000" b="1" dirty="0">
              <a:latin typeface="Times New Roman" panose="02020603050405020304" pitchFamily="18" charset="0"/>
              <a:ea typeface="Times New Roman" panose="02020603050405020304" pitchFamily="18" charset="0"/>
            </a:endParaRPr>
          </a:p>
          <a:p>
            <a:pPr marL="450215"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đ) </a:t>
            </a:r>
            <a:r>
              <a:rPr lang="en-US" dirty="0" err="1">
                <a:latin typeface="Times New Roman" panose="02020603050405020304" pitchFamily="18" charset="0"/>
                <a:ea typeface="Times New Roman" panose="02020603050405020304" pitchFamily="18" charset="0"/>
              </a:rPr>
              <a:t>Vì</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lý</a:t>
            </a:r>
            <a:r>
              <a:rPr lang="en-US" dirty="0">
                <a:latin typeface="Times New Roman" panose="02020603050405020304" pitchFamily="18" charset="0"/>
                <a:ea typeface="Times New Roman" panose="02020603050405020304" pitchFamily="18" charset="0"/>
              </a:rPr>
              <a:t> do </a:t>
            </a:r>
            <a:r>
              <a:rPr lang="en-US" dirty="0" err="1">
                <a:latin typeface="Times New Roman" panose="02020603050405020304" pitchFamily="18" charset="0"/>
                <a:ea typeface="Times New Roman" panose="02020603050405020304" pitchFamily="18" charset="0"/>
              </a:rPr>
              <a:t>khác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không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tại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điểm</a:t>
            </a:r>
            <a:r>
              <a:rPr lang="en-US" dirty="0">
                <a:latin typeface="Times New Roman" panose="02020603050405020304" pitchFamily="18" charset="0"/>
                <a:ea typeface="Times New Roman" panose="02020603050405020304" pitchFamily="18" charset="0"/>
              </a:rPr>
              <a:t> a, b, c, d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khoản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này</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Học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sinh</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phải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học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xong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ít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nhất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học</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kỳ</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thứ</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nhất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tại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không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thuộc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hợp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điều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chỉnh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tiến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độ</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bị </a:t>
            </a:r>
            <a:r>
              <a:rPr lang="en-US" dirty="0" err="1">
                <a:latin typeface="Times New Roman" panose="02020603050405020304" pitchFamily="18" charset="0"/>
                <a:ea typeface="Times New Roman" panose="02020603050405020304" pitchFamily="18" charset="0"/>
              </a:rPr>
              <a:t>buộc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thôi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a:t>
            </a:r>
            <a:endParaRPr lang="en-US" sz="40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51418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4149" y="655093"/>
            <a:ext cx="10282448" cy="5220775"/>
          </a:xfrm>
        </p:spPr>
        <p:txBody>
          <a:bodyPr>
            <a:normAutofit lnSpcReduction="10000"/>
          </a:bodyPr>
          <a:lstStyle/>
          <a:p>
            <a:pPr marL="0" marR="0" indent="0" algn="just">
              <a:lnSpc>
                <a:spcPct val="200000"/>
              </a:lnSpc>
              <a:spcBef>
                <a:spcPts val="0"/>
              </a:spcBef>
              <a:spcAft>
                <a:spcPts val="0"/>
              </a:spcAft>
              <a:buNone/>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tạm</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hoãn</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phần</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theo</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đào</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hoàn</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phần</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tạm</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hoãn</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đó</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quy</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gian</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đa</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hoàn</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nếu</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thuộc</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hoặc</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nhiều</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sau</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450215"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a) </a:t>
            </a:r>
            <a:r>
              <a:rPr lang="en-US" dirty="0" err="1">
                <a:latin typeface="Times New Roman" panose="02020603050405020304" pitchFamily="18" charset="0"/>
                <a:ea typeface="Times New Roman" panose="02020603050405020304" pitchFamily="18" charset="0"/>
              </a:rPr>
              <a:t>Vì</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lý</a:t>
            </a:r>
            <a:r>
              <a:rPr lang="en-US" dirty="0">
                <a:latin typeface="Times New Roman" panose="02020603050405020304" pitchFamily="18" charset="0"/>
                <a:ea typeface="Times New Roman" panose="02020603050405020304" pitchFamily="18" charset="0"/>
              </a:rPr>
              <a:t> do </a:t>
            </a:r>
            <a:r>
              <a:rPr lang="en-US" dirty="0" err="1">
                <a:latin typeface="Times New Roman" panose="02020603050405020304" pitchFamily="18" charset="0"/>
                <a:ea typeface="Times New Roman" panose="02020603050405020304" pitchFamily="18" charset="0"/>
              </a:rPr>
              <a:t>sức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khỏe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không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bảo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đảm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để</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phần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giấy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nhận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bệnh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nơi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khám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điều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giấy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nhận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khuyết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Luật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Người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khuyết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tật</a:t>
            </a:r>
            <a:r>
              <a:rPr lang="en-US" dirty="0">
                <a:latin typeface="Times New Roman" panose="02020603050405020304" pitchFamily="18" charset="0"/>
                <a:ea typeface="Times New Roman" panose="02020603050405020304" pitchFamily="18" charset="0"/>
              </a:rPr>
              <a:t>;</a:t>
            </a:r>
            <a:endParaRPr lang="en-US" sz="4000" b="1" dirty="0">
              <a:latin typeface="Times New Roman" panose="02020603050405020304" pitchFamily="18" charset="0"/>
              <a:ea typeface="Times New Roman" panose="02020603050405020304" pitchFamily="18" charset="0"/>
            </a:endParaRPr>
          </a:p>
          <a:p>
            <a:pPr marL="450215"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b)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lý</a:t>
            </a:r>
            <a:r>
              <a:rPr lang="en-US" dirty="0">
                <a:latin typeface="Times New Roman" panose="02020603050405020304" pitchFamily="18" charset="0"/>
                <a:ea typeface="Times New Roman" panose="02020603050405020304" pitchFamily="18" charset="0"/>
              </a:rPr>
              <a:t> do </a:t>
            </a:r>
            <a:r>
              <a:rPr lang="en-US" dirty="0" err="1">
                <a:latin typeface="Times New Roman" panose="02020603050405020304" pitchFamily="18" charset="0"/>
                <a:ea typeface="Times New Roman" panose="02020603050405020304" pitchFamily="18" charset="0"/>
              </a:rPr>
              <a:t>khác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không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thể</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tham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hoàn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thành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phần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kèm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minh </a:t>
            </a:r>
            <a:r>
              <a:rPr lang="en-US" dirty="0" err="1">
                <a:latin typeface="Times New Roman" panose="02020603050405020304" pitchFamily="18" charset="0"/>
                <a:ea typeface="Times New Roman" panose="02020603050405020304" pitchFamily="18" charset="0"/>
              </a:rPr>
              <a:t>chứng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cụ</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thể</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Hiệu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trưởng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chấp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thuận</a:t>
            </a:r>
            <a:r>
              <a:rPr lang="en-US" dirty="0">
                <a:latin typeface="Times New Roman" panose="02020603050405020304" pitchFamily="18" charset="0"/>
                <a:ea typeface="Times New Roman" panose="02020603050405020304" pitchFamily="18" charset="0"/>
              </a:rPr>
              <a:t>;</a:t>
            </a:r>
            <a:endParaRPr lang="en-US" sz="4000" b="1" dirty="0">
              <a:latin typeface="Times New Roman" panose="02020603050405020304" pitchFamily="18" charset="0"/>
              <a:ea typeface="Times New Roman" panose="02020603050405020304" pitchFamily="18" charset="0"/>
            </a:endParaRPr>
          </a:p>
          <a:p>
            <a:pPr marL="450215"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c) </a:t>
            </a:r>
            <a:r>
              <a:rPr lang="en-US" dirty="0" err="1">
                <a:latin typeface="Times New Roman" panose="02020603050405020304" pitchFamily="18" charset="0"/>
                <a:ea typeface="Times New Roman" panose="02020603050405020304" pitchFamily="18" charset="0"/>
              </a:rPr>
              <a:t>Đối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với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phần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Giáo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dục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quốc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phòng</a:t>
            </a:r>
            <a:r>
              <a:rPr lang="en-US" dirty="0">
                <a:latin typeface="Times New Roman" panose="02020603050405020304" pitchFamily="18" charset="0"/>
                <a:ea typeface="Times New Roman" panose="02020603050405020304" pitchFamily="18" charset="0"/>
              </a:rPr>
              <a:t> - an </a:t>
            </a:r>
            <a:r>
              <a:rPr lang="en-US" dirty="0" err="1">
                <a:latin typeface="Times New Roman" panose="02020603050405020304" pitchFamily="18" charset="0"/>
                <a:ea typeface="Times New Roman" panose="02020603050405020304" pitchFamily="18" charset="0"/>
              </a:rPr>
              <a:t>ninh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thuộc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kiến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thức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chung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việc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tạm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hoãn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thực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tổ</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chức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dạy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đánh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giá</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quả</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môn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phần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Giáo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dục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quốc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phòng</a:t>
            </a:r>
            <a:r>
              <a:rPr lang="en-US" dirty="0">
                <a:latin typeface="Times New Roman" panose="02020603050405020304" pitchFamily="18" charset="0"/>
                <a:ea typeface="Times New Roman" panose="02020603050405020304" pitchFamily="18" charset="0"/>
              </a:rPr>
              <a:t> - an </a:t>
            </a:r>
            <a:r>
              <a:rPr lang="en-US" dirty="0" err="1">
                <a:latin typeface="Times New Roman" panose="02020603050405020304" pitchFamily="18" charset="0"/>
                <a:ea typeface="Times New Roman" panose="02020603050405020304" pitchFamily="18" charset="0"/>
              </a:rPr>
              <a:t>ninh</a:t>
            </a:r>
            <a:r>
              <a:rPr lang="en-US" dirty="0">
                <a:latin typeface="Times New Roman" panose="02020603050405020304" pitchFamily="18" charset="0"/>
                <a:ea typeface="Times New Roman" panose="02020603050405020304" pitchFamily="18" charset="0"/>
              </a:rPr>
              <a:t> do </a:t>
            </a:r>
            <a:r>
              <a:rPr lang="en-US" dirty="0" err="1">
                <a:latin typeface="Times New Roman" panose="02020603050405020304" pitchFamily="18" charset="0"/>
                <a:ea typeface="Times New Roman" panose="02020603050405020304" pitchFamily="18" charset="0"/>
              </a:rPr>
              <a:t>Bộ</a:t>
            </a:r>
            <a:r>
              <a:rPr lang="en-US" dirty="0">
                <a:latin typeface="Times New Roman" panose="02020603050405020304" pitchFamily="18" charset="0"/>
                <a:ea typeface="Times New Roman" panose="02020603050405020304" pitchFamily="18" charset="0"/>
              </a:rPr>
              <a:t> GDĐT ban </a:t>
            </a:r>
            <a:r>
              <a:rPr lang="en-US" dirty="0" err="1">
                <a:latin typeface="Times New Roman" panose="02020603050405020304" pitchFamily="18" charset="0"/>
                <a:ea typeface="Times New Roman" panose="02020603050405020304" pitchFamily="18" charset="0"/>
              </a:rPr>
              <a:t>hành</a:t>
            </a:r>
            <a:r>
              <a:rPr lang="en-US" dirty="0">
                <a:latin typeface="Times New Roman" panose="02020603050405020304" pitchFamily="18" charset="0"/>
                <a:ea typeface="Times New Roman" panose="02020603050405020304" pitchFamily="18" charset="0"/>
              </a:rPr>
              <a:t>.</a:t>
            </a:r>
            <a:endParaRPr lang="en-US" sz="4000" b="1"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58576151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5093" y="600501"/>
            <a:ext cx="10241504" cy="5275367"/>
          </a:xfrm>
        </p:spPr>
        <p:txBody>
          <a:bodyPr>
            <a:normAutofit fontScale="92500" lnSpcReduction="10000"/>
          </a:bodyPr>
          <a:lstStyle/>
          <a:p>
            <a:pPr marL="0" marR="0" indent="0" algn="just">
              <a:lnSpc>
                <a:spcPct val="200000"/>
              </a:lnSpc>
              <a:spcBef>
                <a:spcPts val="0"/>
              </a:spcBef>
              <a:spcAft>
                <a:spcPts val="0"/>
              </a:spcAft>
              <a:buNone/>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3.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thuộc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trường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hợp</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quy</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định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khoản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1, 2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Điều</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này</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có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đáng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nghỉ</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đột</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theo</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quy</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định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trường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hoàn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nhiệm</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tập</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theo</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quy</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đồng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đảm</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điều</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kiện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thúc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mới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thúc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lnSpc>
                <a:spcPct val="200000"/>
              </a:lnSpc>
              <a:spcBef>
                <a:spcPts val="0"/>
              </a:spcBef>
              <a:spcAft>
                <a:spcPts val="0"/>
              </a:spcAft>
              <a:buNone/>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Thời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gian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nghi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thời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được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tính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vào</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thời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gian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đê</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hoàn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thành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trình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lnSpc>
                <a:spcPct val="200000"/>
              </a:lnSpc>
              <a:spcBef>
                <a:spcPts val="0"/>
              </a:spcBef>
              <a:spcAft>
                <a:spcPts val="0"/>
              </a:spcAft>
              <a:buNone/>
            </a:pPr>
            <a:r>
              <a:rPr lang="en-US"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nghỉ</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tạm</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muốn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trở</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lại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tiếp</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tục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tập</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gửi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tới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Hiệu</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trưởng</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trường</a:t>
            </a:r>
            <a:endParaRPr lang="en-US" sz="2000" dirty="0">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14985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5093" y="627797"/>
            <a:ext cx="10241504" cy="5248071"/>
          </a:xfrm>
        </p:spPr>
        <p:txBody>
          <a:bodyPr/>
          <a:lstStyle/>
          <a:p>
            <a:pPr marL="0" marR="0" indent="0" algn="just">
              <a:lnSpc>
                <a:spcPct val="200000"/>
              </a:lnSpc>
              <a:spcBef>
                <a:spcPts val="0"/>
              </a:spcBef>
              <a:spcAft>
                <a:spcPts val="0"/>
              </a:spcAft>
              <a:buNone/>
            </a:pPr>
            <a:r>
              <a:rPr lang="en-US" b="1" dirty="0">
                <a:latin typeface="Times New Roman" panose="02020603050405020304" pitchFamily="18" charset="0"/>
                <a:ea typeface="Times New Roman" panose="02020603050405020304" pitchFamily="18" charset="0"/>
                <a:cs typeface="Times New Roman" panose="02020603050405020304" pitchFamily="18" charset="0"/>
              </a:rPr>
              <a:t>XIV) </a:t>
            </a:r>
            <a:r>
              <a:rPr lang="en-US" b="1" u="sng" dirty="0">
                <a:latin typeface="Times New Roman" panose="02020603050405020304" pitchFamily="18" charset="0"/>
                <a:ea typeface="Times New Roman" panose="02020603050405020304" pitchFamily="18" charset="0"/>
                <a:cs typeface="Times New Roman" panose="02020603050405020304" pitchFamily="18" charset="0"/>
              </a:rPr>
              <a:t>QUI ĐỊNH ĐIỀU KIỆN CHO THÔI HỌC</a:t>
            </a:r>
            <a:r>
              <a:rPr lang="en-US"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spcBef>
                <a:spcPts val="0"/>
              </a:spcBef>
              <a:spcAft>
                <a:spcPts val="0"/>
              </a:spcAft>
              <a:buNone/>
            </a:pP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bị </a:t>
            </a:r>
            <a:r>
              <a:rPr lang="en-US" dirty="0" err="1">
                <a:latin typeface="Times New Roman" panose="02020603050405020304" pitchFamily="18" charset="0"/>
                <a:ea typeface="Times New Roman" panose="02020603050405020304" pitchFamily="18" charset="0"/>
              </a:rPr>
              <a:t>buộc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thôi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nếu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thuộc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một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trong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các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hợp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sau</a:t>
            </a:r>
            <a:r>
              <a:rPr lang="en-US" dirty="0">
                <a:latin typeface="Times New Roman" panose="02020603050405020304" pitchFamily="18" charset="0"/>
                <a:ea typeface="Times New Roman" panose="02020603050405020304" pitchFamily="18" charset="0"/>
              </a:rPr>
              <a:t>:</a:t>
            </a:r>
            <a:endParaRPr lang="en-US" sz="4000" b="1" dirty="0">
              <a:latin typeface="Times New Roman" panose="02020603050405020304" pitchFamily="18" charset="0"/>
              <a:ea typeface="Times New Roman" panose="02020603050405020304" pitchFamily="18" charset="0"/>
            </a:endParaRPr>
          </a:p>
          <a:p>
            <a:pPr marL="450215"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a) </a:t>
            </a:r>
            <a:r>
              <a:rPr lang="en-US" dirty="0" err="1">
                <a:latin typeface="Times New Roman" panose="02020603050405020304" pitchFamily="18" charset="0"/>
                <a:ea typeface="Times New Roman" panose="02020603050405020304" pitchFamily="18" charset="0"/>
              </a:rPr>
              <a:t>Kết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thúc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mỗi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khóa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có </a:t>
            </a:r>
            <a:r>
              <a:rPr lang="en-US" dirty="0" err="1">
                <a:latin typeface="Times New Roman" panose="02020603050405020304" pitchFamily="18" charset="0"/>
                <a:ea typeface="Times New Roman" panose="02020603050405020304" pitchFamily="18" charset="0"/>
              </a:rPr>
              <a:t>điểm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trung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bình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chung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điểm</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trung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bình</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chung</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tích</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lũy</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dưới</a:t>
            </a:r>
            <a:r>
              <a:rPr lang="en-US" b="1" i="1" dirty="0">
                <a:latin typeface="Times New Roman" panose="02020603050405020304" pitchFamily="18" charset="0"/>
                <a:ea typeface="Times New Roman" panose="02020603050405020304" pitchFamily="18" charset="0"/>
              </a:rPr>
              <a:t> 4,0 </a:t>
            </a:r>
            <a:r>
              <a:rPr lang="en-US" b="1" i="1" dirty="0" err="1">
                <a:latin typeface="Times New Roman" panose="02020603050405020304" pitchFamily="18" charset="0"/>
                <a:ea typeface="Times New Roman" panose="02020603050405020304" pitchFamily="18" charset="0"/>
              </a:rPr>
              <a:t>điểm</a:t>
            </a:r>
            <a:r>
              <a:rPr lang="en-US" dirty="0">
                <a:latin typeface="Times New Roman" panose="02020603050405020304" pitchFamily="18" charset="0"/>
                <a:ea typeface="Times New Roman" panose="02020603050405020304" pitchFamily="18" charset="0"/>
              </a:rPr>
              <a:t>; </a:t>
            </a:r>
            <a:endParaRPr lang="en-US" sz="4000" b="1" dirty="0">
              <a:latin typeface="Times New Roman" panose="02020603050405020304" pitchFamily="18" charset="0"/>
              <a:ea typeface="Times New Roman" panose="02020603050405020304" pitchFamily="18" charset="0"/>
            </a:endParaRPr>
          </a:p>
          <a:p>
            <a:pPr marL="450215"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b) </a:t>
            </a:r>
            <a:r>
              <a:rPr lang="en-US" dirty="0" err="1">
                <a:latin typeface="Times New Roman" panose="02020603050405020304" pitchFamily="18" charset="0"/>
                <a:ea typeface="Times New Roman" panose="02020603050405020304" pitchFamily="18" charset="0"/>
              </a:rPr>
              <a:t>Đã</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hết</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quỹ</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thời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gian</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tối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đa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để</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thành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trình</a:t>
            </a:r>
            <a:r>
              <a:rPr lang="en-US" dirty="0">
                <a:latin typeface="Times New Roman" panose="02020603050405020304" pitchFamily="18" charset="0"/>
                <a:ea typeface="Times New Roman" panose="02020603050405020304" pitchFamily="18" charset="0"/>
              </a:rPr>
              <a:t> 6 </a:t>
            </a:r>
            <a:r>
              <a:rPr lang="en-US" dirty="0" err="1">
                <a:latin typeface="Times New Roman" panose="02020603050405020304" pitchFamily="18" charset="0"/>
                <a:ea typeface="Times New Roman" panose="02020603050405020304" pitchFamily="18" charset="0"/>
              </a:rPr>
              <a:t>năm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đã</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số</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lần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tốt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nhưng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tốt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chưa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đạt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yêu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cầu</a:t>
            </a:r>
            <a:r>
              <a:rPr lang="en-US" dirty="0">
                <a:latin typeface="Times New Roman" panose="02020603050405020304" pitchFamily="18" charset="0"/>
                <a:ea typeface="Times New Roman" panose="02020603050405020304" pitchFamily="18" charset="0"/>
              </a:rPr>
              <a:t>;</a:t>
            </a:r>
            <a:endParaRPr lang="en-US" sz="4000" b="1" dirty="0">
              <a:latin typeface="Times New Roman" panose="02020603050405020304" pitchFamily="18" charset="0"/>
              <a:ea typeface="Times New Roman" panose="02020603050405020304" pitchFamily="18" charset="0"/>
            </a:endParaRPr>
          </a:p>
          <a:p>
            <a:pPr marL="450215"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c) </a:t>
            </a:r>
            <a:r>
              <a:rPr lang="en-US" dirty="0" err="1">
                <a:latin typeface="Times New Roman" panose="02020603050405020304" pitchFamily="18" charset="0"/>
                <a:ea typeface="Times New Roman" panose="02020603050405020304" pitchFamily="18" charset="0"/>
              </a:rPr>
              <a:t>Bị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kỷ</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luật</a:t>
            </a:r>
            <a:r>
              <a:rPr lang="en-US" dirty="0">
                <a:latin typeface="Times New Roman" panose="02020603050405020304" pitchFamily="18" charset="0"/>
                <a:ea typeface="Times New Roman" panose="02020603050405020304" pitchFamily="18" charset="0"/>
              </a:rPr>
              <a:t> ở </a:t>
            </a:r>
            <a:r>
              <a:rPr lang="en-US" dirty="0" err="1">
                <a:latin typeface="Times New Roman" panose="02020603050405020304" pitchFamily="18" charset="0"/>
                <a:ea typeface="Times New Roman" panose="02020603050405020304" pitchFamily="18" charset="0"/>
              </a:rPr>
              <a:t>mức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buộc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thôi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a:t>
            </a:r>
            <a:endParaRPr lang="en-US" sz="4000" b="1" dirty="0">
              <a:latin typeface="Times New Roman" panose="02020603050405020304" pitchFamily="18" charset="0"/>
              <a:ea typeface="Times New Roman" panose="02020603050405020304" pitchFamily="18" charset="0"/>
            </a:endParaRPr>
          </a:p>
          <a:p>
            <a:pPr marL="450215" marR="0" indent="0" algn="just">
              <a:spcBef>
                <a:spcPts val="0"/>
              </a:spcBef>
              <a:spcAft>
                <a:spcPts val="0"/>
              </a:spcAft>
              <a:buNone/>
            </a:pPr>
            <a:r>
              <a:rPr lang="en-US" dirty="0">
                <a:latin typeface="Times New Roman" panose="02020603050405020304" pitchFamily="18" charset="0"/>
                <a:ea typeface="Times New Roman" panose="02020603050405020304" pitchFamily="18" charset="0"/>
              </a:rPr>
              <a:t>d) </a:t>
            </a: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giấy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nhận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khuyết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Luật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Người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khuyết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tật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thuộc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hợp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tại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điểm</a:t>
            </a:r>
            <a:r>
              <a:rPr lang="en-US" dirty="0">
                <a:latin typeface="Times New Roman" panose="02020603050405020304" pitchFamily="18" charset="0"/>
                <a:ea typeface="Times New Roman" panose="02020603050405020304" pitchFamily="18" charset="0"/>
              </a:rPr>
              <a:t> a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khoản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này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không</a:t>
            </a:r>
            <a:r>
              <a:rPr lang="en-US" dirty="0">
                <a:latin typeface="Times New Roman" panose="02020603050405020304" pitchFamily="18" charset="0"/>
                <a:ea typeface="Times New Roman" panose="02020603050405020304" pitchFamily="18" charset="0"/>
              </a:rPr>
              <a:t> bị </a:t>
            </a:r>
            <a:r>
              <a:rPr lang="en-US" dirty="0" err="1">
                <a:latin typeface="Times New Roman" panose="02020603050405020304" pitchFamily="18" charset="0"/>
                <a:ea typeface="Times New Roman" panose="02020603050405020304" pitchFamily="18" charset="0"/>
              </a:rPr>
              <a:t>buộc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thôi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nhưng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buộc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phải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điều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đô</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học</a:t>
            </a:r>
            <a:r>
              <a:rPr lang="en-US" dirty="0">
                <a:latin typeface="Times New Roman" panose="02020603050405020304" pitchFamily="18" charset="0"/>
                <a:ea typeface="Times New Roman" panose="02020603050405020304" pitchFamily="18" charset="0"/>
              </a:rPr>
              <a:t>.</a:t>
            </a:r>
            <a:endParaRPr lang="en-US" sz="4000" b="1"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39268168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6659" y="687187"/>
            <a:ext cx="10946641" cy="5427009"/>
          </a:xfrm>
        </p:spPr>
        <p:txBody>
          <a:bodyPr>
            <a:normAutofit fontScale="85000" lnSpcReduction="20000"/>
          </a:bodyPr>
          <a:lstStyle/>
          <a:p>
            <a:pPr marL="0" marR="0" algn="just">
              <a:lnSpc>
                <a:spcPct val="200000"/>
              </a:lnSpc>
              <a:spcBef>
                <a:spcPts val="0"/>
              </a:spcBef>
              <a:spcAft>
                <a:spcPts val="0"/>
              </a:spcAft>
            </a:pPr>
            <a:r>
              <a:rPr lang="en-US" b="1" dirty="0">
                <a:latin typeface="Times New Roman" panose="02020603050405020304" pitchFamily="18" charset="0"/>
                <a:ea typeface="Times New Roman" panose="02020603050405020304" pitchFamily="18" charset="0"/>
                <a:cs typeface="Times New Roman" panose="02020603050405020304" pitchFamily="18" charset="0"/>
              </a:rPr>
              <a:t>XV) </a:t>
            </a:r>
            <a:r>
              <a:rPr lang="en-US" b="1" u="sng" dirty="0">
                <a:latin typeface="Times New Roman" panose="02020603050405020304" pitchFamily="18" charset="0"/>
                <a:ea typeface="Times New Roman" panose="02020603050405020304" pitchFamily="18" charset="0"/>
                <a:cs typeface="Times New Roman" panose="02020603050405020304" pitchFamily="18" charset="0"/>
              </a:rPr>
              <a:t>QUI ĐỊNH ĐIỀU KIỆN XÉT DỰ THI TỐT NGHIỆP</a:t>
            </a:r>
            <a:r>
              <a:rPr lang="en-US"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228600">
              <a:spcBef>
                <a:spcPts val="0"/>
              </a:spcBef>
              <a:spcAft>
                <a:spcPts val="0"/>
              </a:spcAft>
            </a:pPr>
            <a:r>
              <a:rPr lang="en-US" dirty="0" err="1">
                <a:latin typeface="Times New Roman" panose="02020603050405020304" pitchFamily="18" charset="0"/>
                <a:ea typeface="Times New Roman" panose="02020603050405020304" pitchFamily="18" charset="0"/>
              </a:rPr>
              <a:t>Học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tốt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nếu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điều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đây</a:t>
            </a:r>
            <a:r>
              <a:rPr lang="en-US" dirty="0">
                <a:latin typeface="Times New Roman" panose="02020603050405020304" pitchFamily="18" charset="0"/>
                <a:ea typeface="Times New Roman" panose="02020603050405020304" pitchFamily="18" charset="0"/>
              </a:rPr>
              <a:t>:</a:t>
            </a:r>
            <a:endParaRPr lang="en-US" sz="4000" b="1" dirty="0">
              <a:latin typeface="Times New Roman" panose="02020603050405020304" pitchFamily="18" charset="0"/>
              <a:ea typeface="Times New Roman" panose="02020603050405020304" pitchFamily="18" charset="0"/>
            </a:endParaRPr>
          </a:p>
          <a:p>
            <a:pPr marL="457200" marR="0" indent="0" algn="just">
              <a:spcBef>
                <a:spcPts val="0"/>
              </a:spcBef>
              <a:spcAft>
                <a:spcPts val="0"/>
              </a:spcAft>
              <a:buNone/>
            </a:pPr>
            <a:r>
              <a:rPr lang="en-US" dirty="0">
                <a:latin typeface="Times New Roman" panose="02020603050405020304" pitchFamily="18" charset="0"/>
                <a:ea typeface="Times New Roman" panose="02020603050405020304" pitchFamily="18" charset="0"/>
                <a:cs typeface="Times New Roman" panose="02020603050405020304" pitchFamily="18" charset="0"/>
              </a:rPr>
              <a:t>a)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Đã</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tích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lũy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đủ</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quy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chương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đào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còn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dưới</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5,0;</a:t>
            </a:r>
            <a:endParaRPr lang="en-US" sz="2000" dirty="0">
              <a:latin typeface="VNI-Times" pitchFamily="2" charset="0"/>
              <a:ea typeface="Times New Roman" panose="02020603050405020304" pitchFamily="18" charset="0"/>
              <a:cs typeface="Times New Roman" panose="02020603050405020304" pitchFamily="18" charset="0"/>
            </a:endParaRPr>
          </a:p>
          <a:p>
            <a:pPr marL="457200" marR="0" indent="0" algn="just">
              <a:spcBef>
                <a:spcPts val="0"/>
              </a:spcBef>
              <a:spcAft>
                <a:spcPts val="0"/>
              </a:spcAft>
              <a:buNone/>
            </a:pPr>
            <a:r>
              <a:rPr lang="en-US" dirty="0">
                <a:latin typeface="Times New Roman" panose="02020603050405020304" pitchFamily="18" charset="0"/>
                <a:ea typeface="Times New Roman" panose="02020603050405020304" pitchFamily="18" charset="0"/>
                <a:cs typeface="Times New Roman" panose="02020603050405020304" pitchFamily="18" charset="0"/>
              </a:rPr>
              <a:t>b)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đang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kỷ</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luật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đình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chỉ</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hạn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trở</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lên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hoặc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đang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truy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cứu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trách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nhiệm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hình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sự</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dirty="0">
                <a:latin typeface="Times New Roman" panose="02020603050405020304" pitchFamily="18" charset="0"/>
                <a:ea typeface="Times New Roman" panose="02020603050405020304" pitchFamily="18" charset="0"/>
                <a:cs typeface="Times New Roman" panose="02020603050405020304" pitchFamily="18" charset="0"/>
              </a:rPr>
              <a:t> ở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xét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kiện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457200" marR="0" indent="0" algn="just">
              <a:spcBef>
                <a:spcPts val="0"/>
              </a:spcBef>
              <a:spcAft>
                <a:spcPts val="0"/>
              </a:spcAft>
              <a:buNone/>
            </a:pPr>
            <a:r>
              <a:rPr lang="fr-FR" dirty="0">
                <a:latin typeface="Times New Roman" panose="02020603050405020304" pitchFamily="18" charset="0"/>
                <a:ea typeface="Times New Roman" panose="02020603050405020304" pitchFamily="18" charset="0"/>
                <a:cs typeface="Times New Roman" panose="02020603050405020304" pitchFamily="18" charset="0"/>
              </a:rPr>
              <a:t>c)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Còn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sô</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lần</a:t>
            </a:r>
            <a:r>
              <a:rPr lang="fr-FR" dirty="0">
                <a:latin typeface="Times New Roman" panose="02020603050405020304" pitchFamily="18" charset="0"/>
                <a:ea typeface="Times New Roman" panose="02020603050405020304" pitchFamily="18" charset="0"/>
                <a:cs typeface="Times New Roman" panose="02020603050405020304" pitchFamily="18" charset="0"/>
              </a:rPr>
              <a:t> và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quỹ</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thời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gian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được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dư</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tốt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nghiệp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quá</a:t>
            </a:r>
            <a:r>
              <a:rPr lang="fr-FR" dirty="0">
                <a:latin typeface="Times New Roman" panose="02020603050405020304" pitchFamily="18" charset="0"/>
                <a:ea typeface="Times New Roman" panose="02020603050405020304" pitchFamily="18" charset="0"/>
                <a:cs typeface="Times New Roman" panose="02020603050405020304" pitchFamily="18" charset="0"/>
              </a:rPr>
              <a:t> 3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fr-FR"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Học</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môn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thi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tốt</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nghiệp</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có</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đạt</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từ</a:t>
            </a:r>
            <a:r>
              <a:rPr lang="en-US" b="1" dirty="0">
                <a:latin typeface="Times New Roman" panose="02020603050405020304" pitchFamily="18" charset="0"/>
                <a:ea typeface="Times New Roman" panose="02020603050405020304" pitchFamily="18" charset="0"/>
              </a:rPr>
              <a:t> 5,0 </a:t>
            </a:r>
            <a:r>
              <a:rPr lang="en-US" b="1" dirty="0" err="1">
                <a:latin typeface="Times New Roman" panose="02020603050405020304" pitchFamily="18" charset="0"/>
                <a:ea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trở</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lên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thì</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không</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được</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dự</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thi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tiếp</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môn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thi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tốt</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nghiệp</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đó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nếu</a:t>
            </a:r>
            <a:r>
              <a:rPr lang="en-US"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dưới</a:t>
            </a:r>
            <a:r>
              <a:rPr lang="en-US" b="1" dirty="0">
                <a:latin typeface="Times New Roman" panose="02020603050405020304" pitchFamily="18" charset="0"/>
                <a:ea typeface="Times New Roman" panose="02020603050405020304" pitchFamily="18" charset="0"/>
              </a:rPr>
              <a:t> 5,0 </a:t>
            </a:r>
            <a:r>
              <a:rPr lang="en-US" b="1" dirty="0" err="1">
                <a:latin typeface="Times New Roman" panose="02020603050405020304" pitchFamily="18" charset="0"/>
                <a:ea typeface="Times New Roman" panose="02020603050405020304" pitchFamily="18" charset="0"/>
              </a:rPr>
              <a:t>điểm</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thì</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được</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dự</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thi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lại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môn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thi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tốt</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nghiệp</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đó</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không</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quá</a:t>
            </a:r>
            <a:r>
              <a:rPr lang="en-US" b="1" dirty="0">
                <a:latin typeface="Times New Roman" panose="02020603050405020304" pitchFamily="18" charset="0"/>
                <a:ea typeface="Times New Roman" panose="02020603050405020304" pitchFamily="18" charset="0"/>
              </a:rPr>
              <a:t> 03 </a:t>
            </a:r>
            <a:r>
              <a:rPr lang="en-US" b="1" dirty="0" err="1">
                <a:latin typeface="Times New Roman" panose="02020603050405020304" pitchFamily="18" charset="0"/>
                <a:ea typeface="Times New Roman" panose="02020603050405020304" pitchFamily="18" charset="0"/>
              </a:rPr>
              <a:t>lần</a:t>
            </a:r>
            <a:r>
              <a:rPr lang="en-US" b="1" dirty="0">
                <a:latin typeface="Times New Roman" panose="02020603050405020304" pitchFamily="18" charset="0"/>
                <a:ea typeface="Times New Roman" panose="02020603050405020304" pitchFamily="18" charset="0"/>
              </a:rPr>
              <a:t> ở </a:t>
            </a:r>
            <a:r>
              <a:rPr lang="en-US" b="1" dirty="0" err="1">
                <a:latin typeface="Times New Roman" panose="02020603050405020304" pitchFamily="18" charset="0"/>
                <a:ea typeface="Times New Roman" panose="02020603050405020304" pitchFamily="18" charset="0"/>
              </a:rPr>
              <a:t>các</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kỳ</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thi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tốt</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nghiệp</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khác</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trong</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thời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gian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tối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đa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cho</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phép</a:t>
            </a:r>
            <a:r>
              <a:rPr lang="en-US" dirty="0">
                <a:latin typeface="Times New Roman" panose="02020603050405020304" pitchFamily="18" charset="0"/>
                <a:ea typeface="Times New Roman" panose="02020603050405020304" pitchFamily="18" charset="0"/>
              </a:rPr>
              <a:t>.</a:t>
            </a:r>
            <a:endParaRPr lang="en-US" sz="4000" b="1" dirty="0">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fr-FR"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smtClean="0">
                <a:latin typeface="Times New Roman" panose="02020603050405020304" pitchFamily="18" charset="0"/>
                <a:ea typeface="Times New Roman" panose="02020603050405020304" pitchFamily="18" charset="0"/>
                <a:cs typeface="Times New Roman" panose="02020603050405020304" pitchFamily="18" charset="0"/>
              </a:rPr>
              <a:t>Học</a:t>
            </a:r>
            <a:r>
              <a:rPr lang="fr-FR"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sinh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đu</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điều</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kiện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dự</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thuộc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trường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hợp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quy</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định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chưa</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tích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lũy</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đủ</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số</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quy</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chương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đào</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và</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tất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cả</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chưa</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đạt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yêu</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vẫn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còn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quỹ</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thời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gian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pt-BR" dirty="0">
                <a:latin typeface="Times New Roman" panose="02020603050405020304" pitchFamily="18" charset="0"/>
                <a:ea typeface="Times New Roman" panose="02020603050405020304" pitchFamily="18" charset="0"/>
                <a:cs typeface="Times New Roman" panose="02020603050405020304" pitchFamily="18" charset="0"/>
              </a:rPr>
              <a:t>để hoàn thành các học phần trong chương trình đào tạo theo quy định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được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Hiệu</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trưởng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xem</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xét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cho</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phép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sinh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đo</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hoàn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thành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các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học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chưa</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đạt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yêu</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fr-FR" dirty="0">
                <a:latin typeface="Times New Roman" panose="02020603050405020304" pitchFamily="18" charset="0"/>
                <a:ea typeface="Times New Roman" panose="02020603050405020304" pitchFamily="18" charset="0"/>
                <a:cs typeface="Times New Roman" panose="02020603050405020304" pitchFamily="18" charset="0"/>
              </a:rPr>
              <a:t> và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tô</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chức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xét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điều</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kiện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dư</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tốt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nghiệp</a:t>
            </a:r>
            <a:r>
              <a:rPr lang="fr-FR"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spcBef>
                <a:spcPts val="0"/>
              </a:spcBef>
              <a:spcAft>
                <a:spcPts val="0"/>
              </a:spcAft>
              <a:buNone/>
            </a:pPr>
            <a:r>
              <a:rPr lang="fr-FR" dirty="0" smtClean="0">
                <a:latin typeface="Times New Roman" panose="02020603050405020304" pitchFamily="18" charset="0"/>
                <a:ea typeface="Times New Roman" panose="02020603050405020304" pitchFamily="18" charset="0"/>
              </a:rPr>
              <a:t>	</a:t>
            </a:r>
            <a:r>
              <a:rPr lang="fr-FR" dirty="0" err="1" smtClean="0">
                <a:latin typeface="Times New Roman" panose="02020603050405020304" pitchFamily="18" charset="0"/>
                <a:ea typeface="Times New Roman" panose="02020603050405020304" pitchFamily="18" charset="0"/>
              </a:rPr>
              <a:t>Học</a:t>
            </a:r>
            <a:r>
              <a:rPr lang="fr-FR" dirty="0" smtClean="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sinh</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không</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đu</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điều</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kiện</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dư</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thi</a:t>
            </a:r>
            <a:r>
              <a:rPr lang="fr-FR" dirty="0">
                <a:latin typeface="Times New Roman" panose="02020603050405020304" pitchFamily="18" charset="0"/>
                <a:ea typeface="Times New Roman" panose="02020603050405020304" pitchFamily="18" charset="0"/>
              </a:rPr>
              <a:t> do bị </a:t>
            </a:r>
            <a:r>
              <a:rPr lang="fr-FR" dirty="0" err="1">
                <a:latin typeface="Times New Roman" panose="02020603050405020304" pitchFamily="18" charset="0"/>
                <a:ea typeface="Times New Roman" panose="02020603050405020304" pitchFamily="18" charset="0"/>
              </a:rPr>
              <a:t>ky</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luật</a:t>
            </a:r>
            <a:r>
              <a:rPr lang="fr-FR" dirty="0">
                <a:latin typeface="Times New Roman" panose="02020603050405020304" pitchFamily="18" charset="0"/>
                <a:ea typeface="Times New Roman" panose="02020603050405020304" pitchFamily="18" charset="0"/>
              </a:rPr>
              <a:t> ở </a:t>
            </a:r>
            <a:r>
              <a:rPr lang="fr-FR" dirty="0" err="1">
                <a:latin typeface="Times New Roman" panose="02020603050405020304" pitchFamily="18" charset="0"/>
                <a:ea typeface="Times New Roman" panose="02020603050405020304" pitchFamily="18" charset="0"/>
              </a:rPr>
              <a:t>mức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đình</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chỉ</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học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tập</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có</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thời</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hạn</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hết</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thời</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gian</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bị</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kỷ</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luật</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hoặc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bị</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truy</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cứu</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trách</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nhiệm</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hình</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sư</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có</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kết</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luận</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của</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cơ</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quan</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có</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thẩm</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quyền</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nhưng</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không</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thuộc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trường</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hợp</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bị</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xử</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lý</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kỷ</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luật</a:t>
            </a:r>
            <a:r>
              <a:rPr lang="fr-FR" dirty="0">
                <a:latin typeface="Times New Roman" panose="02020603050405020304" pitchFamily="18" charset="0"/>
                <a:ea typeface="Times New Roman" panose="02020603050405020304" pitchFamily="18" charset="0"/>
              </a:rPr>
              <a:t> ở </a:t>
            </a:r>
            <a:r>
              <a:rPr lang="fr-FR" dirty="0" err="1">
                <a:latin typeface="Times New Roman" panose="02020603050405020304" pitchFamily="18" charset="0"/>
                <a:ea typeface="Times New Roman" panose="02020603050405020304" pitchFamily="18" charset="0"/>
              </a:rPr>
              <a:t>mức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bị</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buộc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thôi</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học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thì</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được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Hiệu</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trưởng</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tô</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chức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xét</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điều</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kiện</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dư</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thi</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tốt</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nghiệp</a:t>
            </a:r>
            <a:r>
              <a:rPr lang="en-US"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pPr marL="0" marR="0" indent="180340" algn="just">
              <a:spcBef>
                <a:spcPts val="0"/>
              </a:spcBef>
              <a:spcAft>
                <a:spcPts val="0"/>
              </a:spcAft>
            </a:pPr>
            <a:r>
              <a:rPr lang="en-US" sz="1100" dirty="0">
                <a:latin typeface="Times New Roman" panose="02020603050405020304" pitchFamily="18" charset="0"/>
                <a:ea typeface="Times New Roman" panose="02020603050405020304" pitchFamily="18" charset="0"/>
              </a:rPr>
              <a:t> </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768304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4275" y="573206"/>
            <a:ext cx="10440538" cy="5302662"/>
          </a:xfrm>
        </p:spPr>
        <p:txBody>
          <a:bodyPr>
            <a:normAutofit fontScale="92500" lnSpcReduction="10000"/>
          </a:bodyPr>
          <a:lstStyle/>
          <a:p>
            <a:pPr marL="0" marR="0" indent="0" algn="just">
              <a:lnSpc>
                <a:spcPct val="200000"/>
              </a:lnSpc>
              <a:spcBef>
                <a:spcPts val="0"/>
              </a:spcBef>
              <a:spcAft>
                <a:spcPts val="0"/>
              </a:spcAft>
              <a:buNone/>
            </a:pPr>
            <a:r>
              <a:rPr lang="fr-FR" b="1" dirty="0">
                <a:latin typeface="Times New Roman" panose="02020603050405020304" pitchFamily="18" charset="0"/>
                <a:ea typeface="Times New Roman" panose="02020603050405020304" pitchFamily="18" charset="0"/>
                <a:cs typeface="Times New Roman" panose="02020603050405020304" pitchFamily="18" charset="0"/>
              </a:rPr>
              <a:t>XVI) </a:t>
            </a:r>
            <a:r>
              <a:rPr lang="fr-FR" b="1" u="sng" dirty="0">
                <a:latin typeface="Times New Roman" panose="02020603050405020304" pitchFamily="18" charset="0"/>
                <a:ea typeface="Times New Roman" panose="02020603050405020304" pitchFamily="18" charset="0"/>
                <a:cs typeface="Times New Roman" panose="02020603050405020304" pitchFamily="18" charset="0"/>
              </a:rPr>
              <a:t>QUI ĐỊNH VỀ MÔN THI VÀ NỘI DUNG THI TỐT NGHIỆP</a:t>
            </a:r>
            <a:r>
              <a:rPr lang="fr-FR"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180340" marR="0" indent="0" algn="just">
              <a:spcBef>
                <a:spcPts val="0"/>
              </a:spcBef>
              <a:spcAft>
                <a:spcPts val="0"/>
              </a:spcAft>
              <a:buNone/>
            </a:pPr>
            <a:r>
              <a:rPr lang="fr-FR" dirty="0" smtClean="0">
                <a:latin typeface="Times New Roman" panose="02020603050405020304" pitchFamily="18" charset="0"/>
                <a:ea typeface="Times New Roman" panose="02020603050405020304" pitchFamily="18" charset="0"/>
                <a:cs typeface="Times New Roman" panose="02020603050405020304" pitchFamily="18" charset="0"/>
              </a:rPr>
              <a:t>	a</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sinh</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đã</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có</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bằng</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fr-FR" b="1" dirty="0">
                <a:latin typeface="Times New Roman" panose="02020603050405020304" pitchFamily="18" charset="0"/>
                <a:ea typeface="Times New Roman" panose="02020603050405020304" pitchFamily="18" charset="0"/>
                <a:cs typeface="Times New Roman" panose="02020603050405020304" pitchFamily="18" charset="0"/>
              </a:rPr>
              <a:t> THPT,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thi</a:t>
            </a:r>
            <a:r>
              <a:rPr lang="fr-FR" b="1" dirty="0">
                <a:latin typeface="Times New Roman" panose="02020603050405020304" pitchFamily="18" charset="0"/>
                <a:ea typeface="Times New Roman" panose="02020603050405020304" pitchFamily="18" charset="0"/>
                <a:cs typeface="Times New Roman" panose="02020603050405020304" pitchFamily="18" charset="0"/>
              </a:rPr>
              <a:t> 03 môn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thi</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với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nội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dung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như</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sau</a:t>
            </a:r>
            <a:r>
              <a:rPr lang="fr-FR"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lvl="0" indent="0" algn="just">
              <a:spcBef>
                <a:spcPts val="0"/>
              </a:spcBef>
              <a:spcAft>
                <a:spcPts val="0"/>
              </a:spcAft>
              <a:buNone/>
            </a:pPr>
            <a:r>
              <a:rPr lang="fr-FR" b="1" dirty="0" smtClean="0">
                <a:latin typeface="Times New Roman" panose="02020603050405020304" pitchFamily="18" charset="0"/>
                <a:ea typeface="Times New Roman" panose="02020603050405020304" pitchFamily="18" charset="0"/>
                <a:cs typeface="Times New Roman" panose="02020603050405020304" pitchFamily="18" charset="0"/>
              </a:rPr>
              <a:t>	Môn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Giáo</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dục</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chính</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trị</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Nội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dung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giới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hạn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chương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Giáo</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dục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chính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trị</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theo</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quy</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Bộ</a:t>
            </a:r>
            <a:r>
              <a:rPr lang="fr-FR" dirty="0">
                <a:latin typeface="Times New Roman" panose="02020603050405020304" pitchFamily="18" charset="0"/>
                <a:ea typeface="Times New Roman" panose="02020603050405020304" pitchFamily="18" charset="0"/>
                <a:cs typeface="Times New Roman" panose="02020603050405020304" pitchFamily="18" charset="0"/>
              </a:rPr>
              <a:t> GDĐT;</a:t>
            </a:r>
            <a:endParaRPr lang="en-US" sz="2000" dirty="0">
              <a:latin typeface="VNI-Times" pitchFamily="2" charset="0"/>
              <a:ea typeface="Times New Roman" panose="02020603050405020304" pitchFamily="18" charset="0"/>
              <a:cs typeface="Times New Roman" panose="02020603050405020304" pitchFamily="18" charset="0"/>
            </a:endParaRPr>
          </a:p>
          <a:p>
            <a:pPr marL="0" marR="0" lvl="0" indent="0" algn="just">
              <a:spcBef>
                <a:spcPts val="0"/>
              </a:spcBef>
              <a:spcAft>
                <a:spcPts val="0"/>
              </a:spcAft>
              <a:buNone/>
            </a:pPr>
            <a:r>
              <a:rPr lang="fr-FR" b="1" dirty="0" smtClean="0">
                <a:latin typeface="Times New Roman" panose="02020603050405020304" pitchFamily="18" charset="0"/>
                <a:ea typeface="Times New Roman" panose="02020603050405020304" pitchFamily="18" charset="0"/>
                <a:cs typeface="Times New Roman" panose="02020603050405020304" pitchFamily="18" charset="0"/>
              </a:rPr>
              <a:t>	Môn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Lý</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thuyết</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tổng</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nghề</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Nội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dung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thi</a:t>
            </a:r>
            <a:r>
              <a:rPr lang="fr-FR" dirty="0">
                <a:latin typeface="Times New Roman" panose="02020603050405020304" pitchFamily="18" charset="0"/>
                <a:ea typeface="Times New Roman" panose="02020603050405020304" pitchFamily="18" charset="0"/>
                <a:cs typeface="Times New Roman" panose="02020603050405020304" pitchFamily="18" charset="0"/>
              </a:rPr>
              <a:t> là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kiến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tổng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từ</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các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bắt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buộc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thuộc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kiến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cơ</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sở</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và</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chuyên</a:t>
            </a:r>
            <a:r>
              <a:rPr lang="fr-FR" dirty="0">
                <a:latin typeface="Times New Roman" panose="02020603050405020304" pitchFamily="18" charset="0"/>
                <a:ea typeface="Times New Roman" panose="02020603050405020304" pitchFamily="18" charset="0"/>
                <a:cs typeface="Times New Roman" panose="02020603050405020304" pitchFamily="18" charset="0"/>
              </a:rPr>
              <a:t> môn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quy</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chương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đào</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fr-FR"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lvl="0" indent="0" algn="just">
              <a:spcBef>
                <a:spcPts val="0"/>
              </a:spcBef>
              <a:spcAft>
                <a:spcPts val="0"/>
              </a:spcAft>
              <a:buNone/>
            </a:pPr>
            <a:r>
              <a:rPr lang="fr-FR" b="1" dirty="0" smtClean="0">
                <a:latin typeface="Times New Roman" panose="02020603050405020304" pitchFamily="18" charset="0"/>
                <a:ea typeface="Times New Roman" panose="02020603050405020304" pitchFamily="18" charset="0"/>
                <a:cs typeface="Times New Roman" panose="02020603050405020304" pitchFamily="18" charset="0"/>
              </a:rPr>
              <a:t>	Môn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nghề</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Nội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dung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thi</a:t>
            </a:r>
            <a:r>
              <a:rPr lang="fr-FR" dirty="0">
                <a:latin typeface="Times New Roman" panose="02020603050405020304" pitchFamily="18" charset="0"/>
                <a:ea typeface="Times New Roman" panose="02020603050405020304" pitchFamily="18" charset="0"/>
                <a:cs typeface="Times New Roman" panose="02020603050405020304" pitchFamily="18" charset="0"/>
              </a:rPr>
              <a:t> là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kỹ</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năng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nghề</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tổng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thuộc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chuyên</a:t>
            </a:r>
            <a:r>
              <a:rPr lang="fr-FR" dirty="0">
                <a:latin typeface="Times New Roman" panose="02020603050405020304" pitchFamily="18" charset="0"/>
                <a:ea typeface="Times New Roman" panose="02020603050405020304" pitchFamily="18" charset="0"/>
                <a:cs typeface="Times New Roman" panose="02020603050405020304" pitchFamily="18" charset="0"/>
              </a:rPr>
              <a:t> môn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và</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quy</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chương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đào</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fr-FR"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180340" marR="0" indent="0" algn="just">
              <a:spcBef>
                <a:spcPts val="0"/>
              </a:spcBef>
              <a:spcAft>
                <a:spcPts val="0"/>
              </a:spcAft>
              <a:buNone/>
            </a:pPr>
            <a:r>
              <a:rPr lang="fr-FR" dirty="0" smtClean="0">
                <a:latin typeface="Times New Roman" panose="02020603050405020304" pitchFamily="18" charset="0"/>
                <a:ea typeface="Times New Roman" panose="02020603050405020304" pitchFamily="18" charset="0"/>
                <a:cs typeface="Times New Roman" panose="02020603050405020304" pitchFamily="18" charset="0"/>
              </a:rPr>
              <a:t>	b</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sinh</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chưa</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có</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bằng</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fr-FR" b="1" dirty="0">
                <a:latin typeface="Times New Roman" panose="02020603050405020304" pitchFamily="18" charset="0"/>
                <a:ea typeface="Times New Roman" panose="02020603050405020304" pitchFamily="18" charset="0"/>
                <a:cs typeface="Times New Roman" panose="02020603050405020304" pitchFamily="18" charset="0"/>
              </a:rPr>
              <a:t> THPT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ngoài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thi</a:t>
            </a:r>
            <a:r>
              <a:rPr lang="fr-FR" dirty="0">
                <a:latin typeface="Times New Roman" panose="02020603050405020304" pitchFamily="18" charset="0"/>
                <a:ea typeface="Times New Roman" panose="02020603050405020304" pitchFamily="18" charset="0"/>
                <a:cs typeface="Times New Roman" panose="02020603050405020304" pitchFamily="18" charset="0"/>
              </a:rPr>
              <a:t> 03 môn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với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nội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dung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được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quy</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tại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fr-FR" dirty="0">
                <a:latin typeface="Times New Roman" panose="02020603050405020304" pitchFamily="18" charset="0"/>
                <a:ea typeface="Times New Roman" panose="02020603050405020304" pitchFamily="18" charset="0"/>
                <a:cs typeface="Times New Roman" panose="02020603050405020304" pitchFamily="18" charset="0"/>
              </a:rPr>
              <a:t> a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khoản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này</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phải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thêm</a:t>
            </a:r>
            <a:r>
              <a:rPr lang="fr-FR" dirty="0">
                <a:latin typeface="Times New Roman" panose="02020603050405020304" pitchFamily="18" charset="0"/>
                <a:ea typeface="Times New Roman" panose="02020603050405020304" pitchFamily="18" charset="0"/>
                <a:cs typeface="Times New Roman" panose="02020603050405020304" pitchFamily="18" charset="0"/>
              </a:rPr>
              <a:t> 03 môn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thuộc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khối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kiến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văn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hóa</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quy</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chương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đo</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nội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dung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thi</a:t>
            </a:r>
            <a:r>
              <a:rPr lang="fr-FR" dirty="0">
                <a:latin typeface="Times New Roman" panose="02020603050405020304" pitchFamily="18" charset="0"/>
                <a:ea typeface="Times New Roman" panose="02020603050405020304" pitchFamily="18" charset="0"/>
                <a:cs typeface="Times New Roman" panose="02020603050405020304" pitchFamily="18" charset="0"/>
              </a:rPr>
              <a:t> là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kiến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cơ</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bản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tổng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từ</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cụ</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thuộc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khối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kiến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văn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hóa</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quy</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chương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đào</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fr-FR"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9341723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6979" y="696036"/>
            <a:ext cx="10159618" cy="5179832"/>
          </a:xfrm>
        </p:spPr>
        <p:txBody>
          <a:bodyPr>
            <a:normAutofit fontScale="92500" lnSpcReduction="10000"/>
          </a:bodyPr>
          <a:lstStyle/>
          <a:p>
            <a:pPr marL="0" marR="0" indent="0" algn="just">
              <a:lnSpc>
                <a:spcPct val="200000"/>
              </a:lnSpc>
              <a:spcBef>
                <a:spcPts val="0"/>
              </a:spcBef>
              <a:spcAft>
                <a:spcPts val="0"/>
              </a:spcAft>
              <a:buNone/>
            </a:pPr>
            <a:r>
              <a:rPr lang="fr-FR" b="1" dirty="0">
                <a:latin typeface="Times New Roman" panose="02020603050405020304" pitchFamily="18" charset="0"/>
                <a:ea typeface="Times New Roman" panose="02020603050405020304" pitchFamily="18" charset="0"/>
                <a:cs typeface="Times New Roman" panose="02020603050405020304" pitchFamily="18" charset="0"/>
              </a:rPr>
              <a:t>XVII) </a:t>
            </a:r>
            <a:r>
              <a:rPr lang="fr-FR" b="1" u="sng" dirty="0">
                <a:latin typeface="Times New Roman" panose="02020603050405020304" pitchFamily="18" charset="0"/>
                <a:ea typeface="Times New Roman" panose="02020603050405020304" pitchFamily="18" charset="0"/>
                <a:cs typeface="Times New Roman" panose="02020603050405020304" pitchFamily="18" charset="0"/>
              </a:rPr>
              <a:t>QUI ĐỊNH TIÊU CHUẨN CÔNG NHẬN TỐT NGHIỆP</a:t>
            </a:r>
            <a:r>
              <a:rPr lang="fr-FR"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VNI-Times" pitchFamily="2" charset="0"/>
              <a:ea typeface="Times New Roman" panose="02020603050405020304" pitchFamily="18" charset="0"/>
              <a:cs typeface="Times New Roman" panose="02020603050405020304" pitchFamily="18" charset="0"/>
            </a:endParaRPr>
          </a:p>
          <a:p>
            <a:pPr marL="40005" marR="0" indent="0" algn="just">
              <a:spcBef>
                <a:spcPts val="0"/>
              </a:spcBef>
              <a:spcAft>
                <a:spcPts val="0"/>
              </a:spcAft>
              <a:buNone/>
            </a:pPr>
            <a:r>
              <a:rPr lang="fr-FR"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smtClean="0">
                <a:latin typeface="Times New Roman" panose="02020603050405020304" pitchFamily="18" charset="0"/>
                <a:ea typeface="Times New Roman" panose="02020603050405020304" pitchFamily="18" charset="0"/>
                <a:cs typeface="Times New Roman" panose="02020603050405020304" pitchFamily="18" charset="0"/>
              </a:rPr>
              <a:t>Những</a:t>
            </a:r>
            <a:r>
              <a:rPr lang="fr-FR"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sinh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có</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các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kiện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sau</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thì</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nhận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fr-FR"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720090" marR="0" indent="-262890" algn="just">
              <a:spcBef>
                <a:spcPts val="0"/>
              </a:spcBef>
              <a:spcAft>
                <a:spcPts val="0"/>
              </a:spcAft>
            </a:pPr>
            <a:r>
              <a:rPr lang="fr-FR" dirty="0">
                <a:latin typeface="Times New Roman" panose="02020603050405020304" pitchFamily="18" charset="0"/>
                <a:ea typeface="Times New Roman" panose="02020603050405020304" pitchFamily="18" charset="0"/>
                <a:cs typeface="Times New Roman" panose="02020603050405020304" pitchFamily="18" charset="0"/>
              </a:rPr>
              <a:t>a)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các</a:t>
            </a:r>
            <a:r>
              <a:rPr lang="fr-FR" dirty="0">
                <a:latin typeface="Times New Roman" panose="02020603050405020304" pitchFamily="18" charset="0"/>
                <a:ea typeface="Times New Roman" panose="02020603050405020304" pitchFamily="18" charset="0"/>
                <a:cs typeface="Times New Roman" panose="02020603050405020304" pitchFamily="18" charset="0"/>
              </a:rPr>
              <a:t> môn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đạt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từ</a:t>
            </a:r>
            <a:r>
              <a:rPr lang="fr-FR" dirty="0">
                <a:latin typeface="Times New Roman" panose="02020603050405020304" pitchFamily="18" charset="0"/>
                <a:ea typeface="Times New Roman" panose="02020603050405020304" pitchFamily="18" charset="0"/>
                <a:cs typeface="Times New Roman" panose="02020603050405020304" pitchFamily="18" charset="0"/>
              </a:rPr>
              <a:t> 5,0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trở</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lên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VNI-Times" pitchFamily="2" charset="0"/>
              <a:ea typeface="Times New Roman" panose="02020603050405020304" pitchFamily="18" charset="0"/>
              <a:cs typeface="Times New Roman" panose="02020603050405020304" pitchFamily="18" charset="0"/>
            </a:endParaRPr>
          </a:p>
          <a:p>
            <a:pPr marL="720090" marR="0" indent="-262890" algn="just">
              <a:spcBef>
                <a:spcPts val="0"/>
              </a:spcBef>
              <a:spcAft>
                <a:spcPts val="0"/>
              </a:spcAft>
            </a:pPr>
            <a:r>
              <a:rPr lang="fr-FR" dirty="0">
                <a:latin typeface="Times New Roman" panose="02020603050405020304" pitchFamily="18" charset="0"/>
                <a:ea typeface="Times New Roman" panose="02020603050405020304" pitchFamily="18" charset="0"/>
                <a:cs typeface="Times New Roman" panose="02020603050405020304" pitchFamily="18" charset="0"/>
              </a:rPr>
              <a:t>b) Cho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xét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nhận</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sinh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bị</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truy</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cứu</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trách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nhiệm</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hình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sự</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hoặc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bị</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kỷ</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luật</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từ</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đình</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chỉ</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trở</a:t>
            </a:r>
            <a:r>
              <a:rPr lang="fr-FR" dirty="0">
                <a:latin typeface="Times New Roman" panose="02020603050405020304" pitchFamily="18" charset="0"/>
                <a:ea typeface="Times New Roman" panose="02020603050405020304" pitchFamily="18" charset="0"/>
                <a:cs typeface="Times New Roman" panose="02020603050405020304" pitchFamily="18" charset="0"/>
              </a:rPr>
              <a:t> </a:t>
            </a:r>
            <a:r>
              <a:rPr lang="fr-FR" dirty="0" err="1">
                <a:latin typeface="Times New Roman" panose="02020603050405020304" pitchFamily="18" charset="0"/>
                <a:ea typeface="Times New Roman" panose="02020603050405020304" pitchFamily="18" charset="0"/>
                <a:cs typeface="Times New Roman" panose="02020603050405020304" pitchFamily="18" charset="0"/>
              </a:rPr>
              <a:t>lên</a:t>
            </a:r>
            <a:r>
              <a:rPr lang="fr-FR"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720090" marR="0" indent="-262890" algn="just">
              <a:spcBef>
                <a:spcPts val="0"/>
              </a:spcBef>
              <a:spcAft>
                <a:spcPts val="0"/>
              </a:spcAft>
            </a:pPr>
            <a:r>
              <a:rPr lang="fr-FR"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lnSpc>
                <a:spcPct val="200000"/>
              </a:lnSpc>
              <a:spcBef>
                <a:spcPts val="0"/>
              </a:spcBef>
              <a:spcAft>
                <a:spcPts val="0"/>
              </a:spcAft>
              <a:buNone/>
            </a:pPr>
            <a:r>
              <a:rPr lang="fr-FR" b="1" dirty="0">
                <a:latin typeface="Times New Roman" panose="02020603050405020304" pitchFamily="18" charset="0"/>
                <a:ea typeface="Times New Roman" panose="02020603050405020304" pitchFamily="18" charset="0"/>
                <a:cs typeface="Times New Roman" panose="02020603050405020304" pitchFamily="18" charset="0"/>
              </a:rPr>
              <a:t>XVIII) </a:t>
            </a:r>
            <a:r>
              <a:rPr lang="fr-FR" b="1" u="sng" dirty="0">
                <a:latin typeface="Times New Roman" panose="02020603050405020304" pitchFamily="18" charset="0"/>
                <a:ea typeface="Times New Roman" panose="02020603050405020304" pitchFamily="18" charset="0"/>
                <a:cs typeface="Times New Roman" panose="02020603050405020304" pitchFamily="18" charset="0"/>
              </a:rPr>
              <a:t>QUI ĐỊNH GIẢI QUYẾT ĐỐI VỚI HỌC SINH KHÔNG CÔNG NHẬN TỐT NGHIỆP</a:t>
            </a:r>
            <a:r>
              <a:rPr lang="fr-FR"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indent="0">
              <a:buNone/>
            </a:pPr>
            <a:r>
              <a:rPr lang="fr-FR" dirty="0" smtClean="0">
                <a:latin typeface="Times New Roman" panose="02020603050405020304" pitchFamily="18" charset="0"/>
                <a:ea typeface="Times New Roman" panose="02020603050405020304" pitchFamily="18" charset="0"/>
              </a:rPr>
              <a:t>	</a:t>
            </a:r>
            <a:r>
              <a:rPr lang="fr-FR" dirty="0" err="1" smtClean="0">
                <a:latin typeface="Times New Roman" panose="02020603050405020304" pitchFamily="18" charset="0"/>
                <a:ea typeface="Times New Roman" panose="02020603050405020304" pitchFamily="18" charset="0"/>
              </a:rPr>
              <a:t>Những</a:t>
            </a:r>
            <a:r>
              <a:rPr lang="fr-FR" dirty="0" smtClean="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học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sinh</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không</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đủ</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điều</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kiện</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công</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nhận</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tốt</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nghiệp</a:t>
            </a:r>
            <a:r>
              <a:rPr lang="fr-FR" dirty="0">
                <a:latin typeface="Times New Roman" panose="02020603050405020304" pitchFamily="18" charset="0"/>
                <a:ea typeface="Times New Roman" panose="02020603050405020304" pitchFamily="18" charset="0"/>
              </a:rPr>
              <a:t> do </a:t>
            </a:r>
            <a:r>
              <a:rPr lang="fr-FR" dirty="0" err="1">
                <a:latin typeface="Times New Roman" panose="02020603050405020304" pitchFamily="18" charset="0"/>
                <a:ea typeface="Times New Roman" panose="02020603050405020304" pitchFamily="18" charset="0"/>
              </a:rPr>
              <a:t>không</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đạt</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các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yêu</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cầu</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về</a:t>
            </a:r>
            <a:r>
              <a:rPr lang="fr-FR"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điểm</a:t>
            </a:r>
            <a:r>
              <a:rPr lang="fr-FR" b="1"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thi</a:t>
            </a:r>
            <a:r>
              <a:rPr lang="fr-FR" b="1"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tốt</a:t>
            </a:r>
            <a:r>
              <a:rPr lang="fr-FR" b="1"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nghiệp</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hoặc</a:t>
            </a:r>
            <a:r>
              <a:rPr lang="fr-FR"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vì</a:t>
            </a:r>
            <a:r>
              <a:rPr lang="fr-FR" b="1"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lý</a:t>
            </a:r>
            <a:r>
              <a:rPr lang="fr-FR" b="1" dirty="0">
                <a:latin typeface="Times New Roman" panose="02020603050405020304" pitchFamily="18" charset="0"/>
                <a:ea typeface="Times New Roman" panose="02020603050405020304" pitchFamily="18" charset="0"/>
              </a:rPr>
              <a:t> do </a:t>
            </a:r>
            <a:r>
              <a:rPr lang="fr-FR" b="1" dirty="0" err="1">
                <a:latin typeface="Times New Roman" panose="02020603050405020304" pitchFamily="18" charset="0"/>
                <a:ea typeface="Times New Roman" panose="02020603050405020304" pitchFamily="18" charset="0"/>
              </a:rPr>
              <a:t>đặc</a:t>
            </a:r>
            <a:r>
              <a:rPr lang="fr-FR" b="1"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biệt</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không</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dự</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thi</a:t>
            </a:r>
            <a:r>
              <a:rPr lang="fr-FR"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đủ</a:t>
            </a:r>
            <a:r>
              <a:rPr lang="fr-FR" b="1"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các</a:t>
            </a:r>
            <a:r>
              <a:rPr lang="fr-FR" b="1" dirty="0">
                <a:latin typeface="Times New Roman" panose="02020603050405020304" pitchFamily="18" charset="0"/>
                <a:ea typeface="Times New Roman" panose="02020603050405020304" pitchFamily="18" charset="0"/>
              </a:rPr>
              <a:t> môn </a:t>
            </a:r>
            <a:r>
              <a:rPr lang="fr-FR" b="1" dirty="0" err="1">
                <a:latin typeface="Times New Roman" panose="02020603050405020304" pitchFamily="18" charset="0"/>
                <a:ea typeface="Times New Roman" panose="02020603050405020304" pitchFamily="18" charset="0"/>
              </a:rPr>
              <a:t>học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được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nhà</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trường</a:t>
            </a:r>
            <a:r>
              <a:rPr lang="fr-FR"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tổ</a:t>
            </a:r>
            <a:r>
              <a:rPr lang="fr-FR" b="1"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chức</a:t>
            </a:r>
            <a:r>
              <a:rPr lang="fr-FR" b="1"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thi</a:t>
            </a:r>
            <a:r>
              <a:rPr lang="fr-FR" b="1"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lại</a:t>
            </a:r>
            <a:r>
              <a:rPr lang="fr-FR" b="1"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những</a:t>
            </a:r>
            <a:r>
              <a:rPr lang="fr-FR" b="1" dirty="0">
                <a:latin typeface="Times New Roman" panose="02020603050405020304" pitchFamily="18" charset="0"/>
                <a:ea typeface="Times New Roman" panose="02020603050405020304" pitchFamily="18" charset="0"/>
              </a:rPr>
              <a:t> môn </a:t>
            </a:r>
            <a:r>
              <a:rPr lang="fr-FR" b="1" dirty="0" err="1">
                <a:latin typeface="Times New Roman" panose="02020603050405020304" pitchFamily="18" charset="0"/>
                <a:ea typeface="Times New Roman" panose="02020603050405020304" pitchFamily="18" charset="0"/>
              </a:rPr>
              <a:t>chưa</a:t>
            </a:r>
            <a:r>
              <a:rPr lang="fr-FR" b="1"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đạt</a:t>
            </a:r>
            <a:r>
              <a:rPr lang="fr-FR" b="1"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yêu</a:t>
            </a:r>
            <a:r>
              <a:rPr lang="fr-FR" b="1" dirty="0">
                <a:latin typeface="Times New Roman" panose="02020603050405020304" pitchFamily="18" charset="0"/>
                <a:ea typeface="Times New Roman" panose="02020603050405020304" pitchFamily="18" charset="0"/>
              </a:rPr>
              <a:t> </a:t>
            </a:r>
            <a:r>
              <a:rPr lang="fr-FR" b="1" dirty="0" err="1">
                <a:latin typeface="Times New Roman" panose="02020603050405020304" pitchFamily="18" charset="0"/>
                <a:ea typeface="Times New Roman" panose="02020603050405020304" pitchFamily="18" charset="0"/>
              </a:rPr>
              <a:t>cầu</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Nội</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dung</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thi</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hình</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thức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thi</a:t>
            </a:r>
            <a:r>
              <a:rPr lang="fr-FR" dirty="0">
                <a:latin typeface="Times New Roman" panose="02020603050405020304" pitchFamily="18" charset="0"/>
                <a:ea typeface="Times New Roman" panose="02020603050405020304" pitchFamily="18" charset="0"/>
              </a:rPr>
              <a:t>, ra </a:t>
            </a:r>
            <a:r>
              <a:rPr lang="fr-FR" dirty="0" err="1">
                <a:latin typeface="Times New Roman" panose="02020603050405020304" pitchFamily="18" charset="0"/>
                <a:ea typeface="Times New Roman" panose="02020603050405020304" pitchFamily="18" charset="0"/>
              </a:rPr>
              <a:t>đề</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thi</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tổ</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chức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thi</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chấm</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thi</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xét</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và</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công</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nhận</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tốt</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nghiệp</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cho</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những</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học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sinh</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này</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được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thực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hiện</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như</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kỳ</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thi</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tốt</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nghiệp</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chính</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thức</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và</a:t>
            </a:r>
            <a:r>
              <a:rPr lang="fr-FR" dirty="0">
                <a:latin typeface="Times New Roman" panose="02020603050405020304" pitchFamily="18" charset="0"/>
                <a:ea typeface="Times New Roman" panose="02020603050405020304" pitchFamily="18" charset="0"/>
              </a:rPr>
              <a:t> do </a:t>
            </a:r>
            <a:r>
              <a:rPr lang="fr-FR" dirty="0" err="1">
                <a:latin typeface="Times New Roman" panose="02020603050405020304" pitchFamily="18" charset="0"/>
                <a:ea typeface="Times New Roman" panose="02020603050405020304" pitchFamily="18" charset="0"/>
              </a:rPr>
              <a:t>Hiệu</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trưởng</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quy</a:t>
            </a:r>
            <a:r>
              <a:rPr lang="fr-FR" dirty="0">
                <a:latin typeface="Times New Roman" panose="02020603050405020304" pitchFamily="18" charset="0"/>
                <a:ea typeface="Times New Roman" panose="02020603050405020304" pitchFamily="18" charset="0"/>
              </a:rPr>
              <a:t> </a:t>
            </a:r>
            <a:r>
              <a:rPr lang="fr-FR" dirty="0" err="1">
                <a:latin typeface="Times New Roman" panose="02020603050405020304" pitchFamily="18" charset="0"/>
                <a:ea typeface="Times New Roman" panose="02020603050405020304" pitchFamily="18" charset="0"/>
              </a:rPr>
              <a:t>định</a:t>
            </a:r>
            <a:endParaRPr lang="en-US" dirty="0"/>
          </a:p>
        </p:txBody>
      </p:sp>
    </p:spTree>
    <p:extLst>
      <p:ext uri="{BB962C8B-B14F-4D97-AF65-F5344CB8AC3E}">
        <p14:creationId xmlns:p14="http://schemas.microsoft.com/office/powerpoint/2010/main" val="302539181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627" y="641445"/>
            <a:ext cx="10145970" cy="5234423"/>
          </a:xfrm>
        </p:spPr>
        <p:txBody>
          <a:bodyPr/>
          <a:lstStyle/>
          <a:p>
            <a:pPr marL="0" marR="0" indent="0" algn="just">
              <a:lnSpc>
                <a:spcPct val="200000"/>
              </a:lnSpc>
              <a:spcBef>
                <a:spcPts val="0"/>
              </a:spcBef>
              <a:spcAft>
                <a:spcPts val="0"/>
              </a:spcAft>
              <a:buNone/>
            </a:pPr>
            <a:r>
              <a:rPr lang="fr-FR" b="1" dirty="0">
                <a:latin typeface="Times New Roman" panose="02020603050405020304" pitchFamily="18" charset="0"/>
                <a:ea typeface="Times New Roman" panose="02020603050405020304" pitchFamily="18" charset="0"/>
                <a:cs typeface="Times New Roman" panose="02020603050405020304" pitchFamily="18" charset="0"/>
              </a:rPr>
              <a:t>XIX) </a:t>
            </a:r>
            <a:r>
              <a:rPr lang="fr-FR" b="1" u="sng" dirty="0">
                <a:latin typeface="Times New Roman" panose="02020603050405020304" pitchFamily="18" charset="0"/>
                <a:ea typeface="Times New Roman" panose="02020603050405020304" pitchFamily="18" charset="0"/>
                <a:cs typeface="Times New Roman" panose="02020603050405020304" pitchFamily="18" charset="0"/>
              </a:rPr>
              <a:t>QUI ĐỊNH HÌNH THỨC TỔ CHỨC THI LẠI TỐT NGHIỆP</a:t>
            </a:r>
            <a:r>
              <a:rPr lang="fr-FR"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spcBef>
                <a:spcPts val="0"/>
              </a:spcBef>
              <a:spcAft>
                <a:spcPts val="0"/>
              </a:spcAft>
              <a:buNone/>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Việc</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tổ</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chức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chưa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tiến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dirty="0">
                <a:latin typeface="Times New Roman" panose="02020603050405020304" pitchFamily="18" charset="0"/>
                <a:ea typeface="Times New Roman" panose="02020603050405020304" pitchFamily="18" charset="0"/>
                <a:cs typeface="Times New Roman" panose="02020603050405020304" pitchFamily="18" charset="0"/>
              </a:rPr>
              <a:t> 1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latin typeface="Times New Roman" panose="02020603050405020304" pitchFamily="18" charset="0"/>
                <a:ea typeface="Times New Roman" panose="02020603050405020304" pitchFamily="18" charset="0"/>
                <a:cs typeface="Times New Roman" panose="02020603050405020304" pitchFamily="18" charset="0"/>
              </a:rPr>
              <a:t> 2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án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148590" marR="0" indent="0" algn="just">
              <a:spcBef>
                <a:spcPts val="0"/>
              </a:spcBef>
              <a:spcAft>
                <a:spcPts val="0"/>
              </a:spcAft>
              <a:buNone/>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1</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Bố</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trí</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khoá</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tiếp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sau</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smtClean="0">
              <a:latin typeface="VNI-Times" pitchFamily="2" charset="0"/>
              <a:ea typeface="Times New Roman" panose="02020603050405020304" pitchFamily="18" charset="0"/>
              <a:cs typeface="Times New Roman" panose="02020603050405020304" pitchFamily="18" charset="0"/>
            </a:endParaRPr>
          </a:p>
          <a:p>
            <a:pPr marL="148590" marR="0" indent="0" algn="just">
              <a:spcBef>
                <a:spcPts val="0"/>
              </a:spcBef>
              <a:spcAft>
                <a:spcPts val="0"/>
              </a:spcAft>
              <a:buNone/>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2.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Tổ</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chức</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thi</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tốt</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nghiệp</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riêng</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cho</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những</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sinh</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thi</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lại</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Thời</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gian</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do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Hiệu</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trưởng</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quyết</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định</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smtClean="0">
              <a:latin typeface="VNI-Times" pitchFamily="2" charset="0"/>
              <a:ea typeface="Times New Roman" panose="02020603050405020304" pitchFamily="18" charset="0"/>
              <a:cs typeface="Times New Roman" panose="02020603050405020304" pitchFamily="18" charset="0"/>
            </a:endParaRPr>
          </a:p>
          <a:p>
            <a:pPr marL="0" marR="0" indent="0" algn="just">
              <a:spcBef>
                <a:spcPts val="0"/>
              </a:spcBef>
              <a:spcAft>
                <a:spcPts val="0"/>
              </a:spcAft>
              <a:buNone/>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vắng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mặt</a:t>
            </a:r>
            <a:r>
              <a:rPr lang="en-US" dirty="0">
                <a:latin typeface="Times New Roman" panose="02020603050405020304" pitchFamily="18" charset="0"/>
                <a:ea typeface="Times New Roman" panose="02020603050405020304" pitchFamily="18" charset="0"/>
                <a:cs typeface="Times New Roman" panose="02020603050405020304" pitchFamily="18" charset="0"/>
              </a:rPr>
              <a:t> ở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môn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nào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dirty="0">
                <a:latin typeface="Times New Roman" panose="02020603050405020304" pitchFamily="18" charset="0"/>
                <a:ea typeface="Times New Roman" panose="02020603050405020304" pitchFamily="18" charset="0"/>
                <a:cs typeface="Times New Roman" panose="02020603050405020304" pitchFamily="18" charset="0"/>
              </a:rPr>
              <a:t> có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ly</a:t>
            </a:r>
            <a:r>
              <a:rPr lang="en-US" dirty="0">
                <a:latin typeface="Times New Roman" panose="02020603050405020304" pitchFamily="18" charset="0"/>
                <a:ea typeface="Times New Roman" panose="02020603050405020304" pitchFamily="18" charset="0"/>
                <a:cs typeface="Times New Roman" panose="02020603050405020304" pitchFamily="18" charset="0"/>
              </a:rPr>
              <a:t>́ do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đáng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vẫn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dirty="0">
                <a:latin typeface="Times New Roman" panose="02020603050405020304" pitchFamily="18" charset="0"/>
                <a:ea typeface="Times New Roman" panose="02020603050405020304" pitchFamily="18" charset="0"/>
                <a:cs typeface="Times New Roman" panose="02020603050405020304" pitchFamily="18" charset="0"/>
              </a:rPr>
              <a:t> có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ly</a:t>
            </a:r>
            <a:r>
              <a:rPr lang="en-US" dirty="0">
                <a:latin typeface="Times New Roman" panose="02020603050405020304" pitchFamily="18" charset="0"/>
                <a:ea typeface="Times New Roman" panose="02020603050405020304" pitchFamily="18" charset="0"/>
                <a:cs typeface="Times New Roman" panose="02020603050405020304" pitchFamily="18" charset="0"/>
              </a:rPr>
              <a:t>́ do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đáng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được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Hiệu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trưởng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bô</a:t>
            </a:r>
            <a:r>
              <a:rPr lang="en-US" dirty="0">
                <a:latin typeface="Times New Roman" panose="02020603050405020304" pitchFamily="18" charset="0"/>
                <a:ea typeface="Times New Roman" panose="02020603050405020304" pitchFamily="18" charset="0"/>
                <a:cs typeface="Times New Roman" panose="02020603050405020304" pitchFamily="18" charset="0"/>
              </a:rPr>
              <a:t>́ trí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dư</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môn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đó</a:t>
            </a:r>
            <a:r>
              <a:rPr lang="en-US" dirty="0">
                <a:latin typeface="Times New Roman" panose="02020603050405020304" pitchFamily="18" charset="0"/>
                <a:ea typeface="Times New Roman" panose="02020603050405020304" pitchFamily="18" charset="0"/>
                <a:cs typeface="Times New Roman" panose="02020603050405020304" pitchFamily="18" charset="0"/>
              </a:rPr>
              <a:t> ở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tốt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nghiệp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khác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chưa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đồng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bảo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đảm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quỹ</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tối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phép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hoàn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thành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chương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0" algn="just">
              <a:spcBef>
                <a:spcPts val="0"/>
              </a:spcBef>
              <a:spcAft>
                <a:spcPts val="0"/>
              </a:spcAft>
              <a:buNone/>
            </a:pPr>
            <a:r>
              <a:rPr lang="en-US"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ea typeface="Times New Roman" panose="02020603050405020304" pitchFamily="18" charset="0"/>
                <a:cs typeface="Times New Roman" panose="02020603050405020304" pitchFamily="18" charset="0"/>
              </a:rPr>
              <a:t>Học</a:t>
            </a:r>
            <a:r>
              <a:rPr lang="en-US"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chỉ</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phép</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3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nhưng</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quá</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phép</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tại</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quy</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(6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năm</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58293546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p:cNvGraphicFramePr>
            <a:graphicFrameLocks noChangeAspect="1"/>
          </p:cNvGraphicFramePr>
          <p:nvPr>
            <p:extLst>
              <p:ext uri="{D42A27DB-BD31-4B8C-83A1-F6EECF244321}">
                <p14:modId xmlns:p14="http://schemas.microsoft.com/office/powerpoint/2010/main" val="4084938710"/>
              </p:ext>
            </p:extLst>
          </p:nvPr>
        </p:nvGraphicFramePr>
        <p:xfrm>
          <a:off x="3957851" y="1693767"/>
          <a:ext cx="2238233" cy="805987"/>
        </p:xfrm>
        <a:graphic>
          <a:graphicData uri="http://schemas.openxmlformats.org/presentationml/2006/ole">
            <mc:AlternateContent xmlns:mc="http://schemas.openxmlformats.org/markup-compatibility/2006">
              <mc:Choice xmlns:v="urn:schemas-microsoft-com:vml" Requires="v">
                <p:oleObj spid="_x0000_s13329" name="Equation" r:id="rId3" imgW="2409840" imgH="584280" progId="Equation.3">
                  <p:embed/>
                </p:oleObj>
              </mc:Choice>
              <mc:Fallback>
                <p:oleObj name="Equation" r:id="rId3" imgW="2409840" imgH="58428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7851" y="1693767"/>
                        <a:ext cx="2238233" cy="805987"/>
                      </a:xfrm>
                      <a:prstGeom prst="rect">
                        <a:avLst/>
                      </a:prstGeom>
                      <a:noFill/>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1534023553"/>
              </p:ext>
            </p:extLst>
          </p:nvPr>
        </p:nvGraphicFramePr>
        <p:xfrm>
          <a:off x="3957850" y="2884587"/>
          <a:ext cx="3267947" cy="667645"/>
        </p:xfrm>
        <a:graphic>
          <a:graphicData uri="http://schemas.openxmlformats.org/presentationml/2006/ole">
            <mc:AlternateContent xmlns:mc="http://schemas.openxmlformats.org/markup-compatibility/2006">
              <mc:Choice xmlns:v="urn:schemas-microsoft-com:vml" Requires="v">
                <p:oleObj spid="_x0000_s13330" name="Equation" r:id="rId5" imgW="2527300" imgH="508000" progId="Equation.3">
                  <p:embed/>
                </p:oleObj>
              </mc:Choice>
              <mc:Fallback>
                <p:oleObj name="Equation" r:id="rId5" imgW="2527300" imgH="508000" progId="Equation.3">
                  <p:embed/>
                  <p:pic>
                    <p:nvPicPr>
                      <p:cNvPr id="0"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57850" y="2884587"/>
                        <a:ext cx="3267947" cy="667645"/>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539612565"/>
              </p:ext>
            </p:extLst>
          </p:nvPr>
        </p:nvGraphicFramePr>
        <p:xfrm>
          <a:off x="3671248" y="4347795"/>
          <a:ext cx="4571999" cy="638007"/>
        </p:xfrm>
        <a:graphic>
          <a:graphicData uri="http://schemas.openxmlformats.org/presentationml/2006/ole">
            <mc:AlternateContent xmlns:mc="http://schemas.openxmlformats.org/markup-compatibility/2006">
              <mc:Choice xmlns:v="urn:schemas-microsoft-com:vml" Requires="v">
                <p:oleObj spid="_x0000_s13331" name="Equation" r:id="rId7" imgW="2387600" imgH="457200" progId="Equation.3">
                  <p:embed/>
                </p:oleObj>
              </mc:Choice>
              <mc:Fallback>
                <p:oleObj name="Equation" r:id="rId7" imgW="2387600" imgH="457200" progId="Equation.3">
                  <p:embed/>
                  <p:pic>
                    <p:nvPicPr>
                      <p:cNvPr id="0" name="Object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71248" y="4347795"/>
                        <a:ext cx="4571999" cy="638007"/>
                      </a:xfrm>
                      <a:prstGeom prst="rect">
                        <a:avLst/>
                      </a:prstGeom>
                      <a:noFill/>
                    </p:spPr>
                  </p:pic>
                </p:oleObj>
              </mc:Fallback>
            </mc:AlternateContent>
          </a:graphicData>
        </a:graphic>
      </p:graphicFrame>
      <p:sp>
        <p:nvSpPr>
          <p:cNvPr id="8" name="Rectangle 4"/>
          <p:cNvSpPr>
            <a:spLocks noChangeArrowheads="1"/>
          </p:cNvSpPr>
          <p:nvPr/>
        </p:nvSpPr>
        <p:spPr bwMode="auto">
          <a:xfrm>
            <a:off x="968991" y="510317"/>
            <a:ext cx="10590663"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69900" algn="l"/>
              </a:tabLst>
              <a:defRPr>
                <a:solidFill>
                  <a:schemeClr val="tx1"/>
                </a:solidFill>
                <a:latin typeface="Arial" panose="020B0604020202020204" pitchFamily="34" charset="0"/>
              </a:defRPr>
            </a:lvl1pPr>
            <a:lvl2pPr eaLnBrk="0" fontAlgn="base" hangingPunct="0">
              <a:spcBef>
                <a:spcPct val="0"/>
              </a:spcBef>
              <a:spcAft>
                <a:spcPct val="0"/>
              </a:spcAft>
              <a:tabLst>
                <a:tab pos="469900" algn="l"/>
              </a:tabLst>
              <a:defRPr>
                <a:solidFill>
                  <a:schemeClr val="tx1"/>
                </a:solidFill>
                <a:latin typeface="Arial" panose="020B0604020202020204" pitchFamily="34" charset="0"/>
              </a:defRPr>
            </a:lvl2pPr>
            <a:lvl3pPr eaLnBrk="0" fontAlgn="base" hangingPunct="0">
              <a:spcBef>
                <a:spcPct val="0"/>
              </a:spcBef>
              <a:spcAft>
                <a:spcPct val="0"/>
              </a:spcAft>
              <a:tabLst>
                <a:tab pos="469900" algn="l"/>
              </a:tabLst>
              <a:defRPr>
                <a:solidFill>
                  <a:schemeClr val="tx1"/>
                </a:solidFill>
                <a:latin typeface="Arial" panose="020B0604020202020204" pitchFamily="34" charset="0"/>
              </a:defRPr>
            </a:lvl3pPr>
            <a:lvl4pPr eaLnBrk="0" fontAlgn="base" hangingPunct="0">
              <a:spcBef>
                <a:spcPct val="0"/>
              </a:spcBef>
              <a:spcAft>
                <a:spcPct val="0"/>
              </a:spcAft>
              <a:tabLst>
                <a:tab pos="469900" algn="l"/>
              </a:tabLst>
              <a:defRPr>
                <a:solidFill>
                  <a:schemeClr val="tx1"/>
                </a:solidFill>
                <a:latin typeface="Arial" panose="020B0604020202020204" pitchFamily="34" charset="0"/>
              </a:defRPr>
            </a:lvl4pPr>
            <a:lvl5pPr eaLnBrk="0" fontAlgn="base" hangingPunct="0">
              <a:spcBef>
                <a:spcPct val="0"/>
              </a:spcBef>
              <a:spcAft>
                <a:spcPct val="0"/>
              </a:spcAft>
              <a:tabLst>
                <a:tab pos="469900" algn="l"/>
              </a:tabLst>
              <a:defRPr>
                <a:solidFill>
                  <a:schemeClr val="tx1"/>
                </a:solidFill>
                <a:latin typeface="Arial" panose="020B0604020202020204" pitchFamily="34" charset="0"/>
              </a:defRPr>
            </a:lvl5pPr>
            <a:lvl6pPr eaLnBrk="0" fontAlgn="base" hangingPunct="0">
              <a:spcBef>
                <a:spcPct val="0"/>
              </a:spcBef>
              <a:spcAft>
                <a:spcPct val="0"/>
              </a:spcAft>
              <a:tabLst>
                <a:tab pos="469900" algn="l"/>
              </a:tabLst>
              <a:defRPr>
                <a:solidFill>
                  <a:schemeClr val="tx1"/>
                </a:solidFill>
                <a:latin typeface="Arial" panose="020B0604020202020204" pitchFamily="34" charset="0"/>
              </a:defRPr>
            </a:lvl6pPr>
            <a:lvl7pPr eaLnBrk="0" fontAlgn="base" hangingPunct="0">
              <a:spcBef>
                <a:spcPct val="0"/>
              </a:spcBef>
              <a:spcAft>
                <a:spcPct val="0"/>
              </a:spcAft>
              <a:tabLst>
                <a:tab pos="469900" algn="l"/>
              </a:tabLst>
              <a:defRPr>
                <a:solidFill>
                  <a:schemeClr val="tx1"/>
                </a:solidFill>
                <a:latin typeface="Arial" panose="020B0604020202020204" pitchFamily="34" charset="0"/>
              </a:defRPr>
            </a:lvl7pPr>
            <a:lvl8pPr eaLnBrk="0" fontAlgn="base" hangingPunct="0">
              <a:spcBef>
                <a:spcPct val="0"/>
              </a:spcBef>
              <a:spcAft>
                <a:spcPct val="0"/>
              </a:spcAft>
              <a:tabLst>
                <a:tab pos="469900" algn="l"/>
              </a:tabLst>
              <a:defRPr>
                <a:solidFill>
                  <a:schemeClr val="tx1"/>
                </a:solidFill>
                <a:latin typeface="Arial" panose="020B0604020202020204" pitchFamily="34" charset="0"/>
              </a:defRPr>
            </a:lvl8pPr>
            <a:lvl9pPr eaLnBrk="0" fontAlgn="base" hangingPunct="0">
              <a:spcBef>
                <a:spcPct val="0"/>
              </a:spcBef>
              <a:spcAft>
                <a:spcPct val="0"/>
              </a:spcAft>
              <a:tabLst>
                <a:tab pos="4699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469900" algn="l"/>
              </a:tabLst>
            </a:pP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XX) </a:t>
            </a:r>
            <a:r>
              <a:rPr kumimoji="0" lang="en-US" altLang="en-US" sz="2000" b="1" i="0" u="sng"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QUI ĐỊNH XẾP LOẠI TỐT NGHIỆP</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69900" algn="l"/>
              </a:tabLst>
            </a:pP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Điểm</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xếp</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tốt</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nghiệp</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(ĐXL</a:t>
            </a:r>
            <a:r>
              <a:rPr kumimoji="0" lang="en-US" altLang="en-US" sz="2000" b="0" i="1"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trung</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bình</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cộng</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điểm</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trung</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bình</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chung</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toàn</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khóa</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(ĐTBC</a:t>
            </a:r>
            <a:r>
              <a:rPr kumimoji="0" lang="en-US" altLang="en-US" sz="2000" b="0" i="1"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TK</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điểm</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trung</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bình</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môn</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thi</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tốt</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nghiệp</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(ĐTB</a:t>
            </a:r>
            <a:r>
              <a:rPr kumimoji="0" lang="en-US" altLang="en-US" sz="2000" b="0" i="1"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69900" algn="l"/>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9" name="Rectangle 5"/>
          <p:cNvSpPr>
            <a:spLocks noChangeArrowheads="1"/>
          </p:cNvSpPr>
          <p:nvPr/>
        </p:nvSpPr>
        <p:spPr bwMode="auto">
          <a:xfrm>
            <a:off x="1624081" y="2339052"/>
            <a:ext cx="9266831"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en-US" sz="2000" b="0" i="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kumimoji="0" lang="fr-FR" altLang="en-US" sz="2000"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0" i="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đó</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Điểm</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Trung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bình</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chung</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toàn</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(ĐTB</a:t>
            </a:r>
            <a:r>
              <a:rPr kumimoji="0" lang="fr-FR" altLang="en-US" sz="20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TK</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khóa</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là :</a:t>
            </a:r>
            <a:endParaRPr kumimoji="0" lang="en-US" altLang="en-US"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0" name="Rectangle 6"/>
          <p:cNvSpPr>
            <a:spLocks noChangeArrowheads="1"/>
          </p:cNvSpPr>
          <p:nvPr/>
        </p:nvSpPr>
        <p:spPr bwMode="auto">
          <a:xfrm>
            <a:off x="1624081" y="3811723"/>
            <a:ext cx="964897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Điểm</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Trung</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bình</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môn</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thi</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tốt</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nghiệp</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(ĐTB</a:t>
            </a:r>
            <a:r>
              <a:rPr kumimoji="0" lang="en-US" altLang="en-US" sz="20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Arial" panose="020B0604020202020204" pitchFamily="34" charset="0"/>
            </a:endParaRPr>
          </a:p>
        </p:txBody>
      </p:sp>
      <p:sp>
        <p:nvSpPr>
          <p:cNvPr id="11" name="Rectangle 7"/>
          <p:cNvSpPr>
            <a:spLocks noChangeArrowheads="1"/>
          </p:cNvSpPr>
          <p:nvPr/>
        </p:nvSpPr>
        <p:spPr bwMode="auto">
          <a:xfrm>
            <a:off x="1337482" y="5223429"/>
            <a:ext cx="100584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en-US" sz="2000" b="1" i="1" u="sng"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Lưu</a:t>
            </a:r>
            <a:r>
              <a:rPr kumimoji="0" lang="fr-FR" altLang="en-US" sz="2000" b="1" i="1" u="sng"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ý </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Điểm</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xếp</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tốt</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nghiệp</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lấy</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đến</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chữ</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thập</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phân</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khi </a:t>
            </a:r>
            <a:r>
              <a:rPr kumimoji="0" lang="fr-FR"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đã</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làm</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tròn</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fr-FR" altLang="en-US" sz="20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23599887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207906784"/>
              </p:ext>
            </p:extLst>
          </p:nvPr>
        </p:nvGraphicFramePr>
        <p:xfrm>
          <a:off x="1501254" y="1241944"/>
          <a:ext cx="6960358" cy="2156352"/>
        </p:xfrm>
        <a:graphic>
          <a:graphicData uri="http://schemas.openxmlformats.org/drawingml/2006/table">
            <a:tbl>
              <a:tblPr firstRow="1" firstCol="1" lastRow="1" lastCol="1" bandRow="1" bandCol="1"/>
              <a:tblGrid>
                <a:gridCol w="718843"/>
                <a:gridCol w="3232681"/>
                <a:gridCol w="3008834"/>
              </a:tblGrid>
              <a:tr h="359392">
                <a:tc>
                  <a:txBody>
                    <a:bodyPr/>
                    <a:lstStyle/>
                    <a:p>
                      <a:pPr marL="0" marR="0" algn="ctr">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TT</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90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Điểm</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xếp</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tốt</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nghiệp</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Xếp loại tốt nghiệp</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9392">
                <a:tc>
                  <a:txBody>
                    <a:bodyPr/>
                    <a:lstStyle/>
                    <a:p>
                      <a:pPr marL="0" marR="0" algn="ctr">
                        <a:spcBef>
                          <a:spcPts val="0"/>
                        </a:spcBef>
                        <a:spcAft>
                          <a:spcPts val="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90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431800" algn="just">
                        <a:spcBef>
                          <a:spcPts val="0"/>
                        </a:spcBef>
                        <a:spcAft>
                          <a:spcPts val="0"/>
                        </a:spcAft>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9,0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10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điểm</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431800" algn="just">
                        <a:spcBef>
                          <a:spcPts val="0"/>
                        </a:spcBef>
                        <a:spcAft>
                          <a:spcPts val="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Xuất sắc</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9392">
                <a:tc>
                  <a:txBody>
                    <a:bodyPr/>
                    <a:lstStyle/>
                    <a:p>
                      <a:pPr marL="0" marR="0" algn="ctr">
                        <a:spcBef>
                          <a:spcPts val="0"/>
                        </a:spcBef>
                        <a:spcAft>
                          <a:spcPts val="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90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431800" algn="just">
                        <a:spcBef>
                          <a:spcPts val="0"/>
                        </a:spcBef>
                        <a:spcAft>
                          <a:spcPts val="0"/>
                        </a:spcAft>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8,0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8,9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điểm</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431800" algn="just">
                        <a:spcBef>
                          <a:spcPts val="0"/>
                        </a:spcBef>
                        <a:spcAft>
                          <a:spcPts val="0"/>
                        </a:spcAft>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Giỏi</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9392">
                <a:tc>
                  <a:txBody>
                    <a:bodyPr/>
                    <a:lstStyle/>
                    <a:p>
                      <a:pPr marL="0" marR="0" algn="ctr">
                        <a:spcBef>
                          <a:spcPts val="0"/>
                        </a:spcBef>
                        <a:spcAft>
                          <a:spcPts val="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90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431800" algn="just">
                        <a:spcBef>
                          <a:spcPts val="0"/>
                        </a:spcBef>
                        <a:spcAft>
                          <a:spcPts val="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Từ 7,0 đến 7,9 điểm</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431800" algn="just">
                        <a:spcBef>
                          <a:spcPts val="0"/>
                        </a:spcBef>
                        <a:spcAft>
                          <a:spcPts val="0"/>
                        </a:spcAft>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Khá</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9392">
                <a:tc>
                  <a:txBody>
                    <a:bodyPr/>
                    <a:lstStyle/>
                    <a:p>
                      <a:pPr marL="0" marR="0" algn="ctr">
                        <a:spcBef>
                          <a:spcPts val="0"/>
                        </a:spcBef>
                        <a:spcAft>
                          <a:spcPts val="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90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431800" algn="just">
                        <a:spcBef>
                          <a:spcPts val="0"/>
                        </a:spcBef>
                        <a:spcAft>
                          <a:spcPts val="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Từ 6,0 đến 6,9 điểm</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431800" algn="just">
                        <a:spcBef>
                          <a:spcPts val="0"/>
                        </a:spcBef>
                        <a:spcAft>
                          <a:spcPts val="0"/>
                        </a:spcAft>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Trung</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bình</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khá</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9392">
                <a:tc>
                  <a:txBody>
                    <a:bodyPr/>
                    <a:lstStyle/>
                    <a:p>
                      <a:pPr marL="0" marR="0" algn="ctr">
                        <a:spcBef>
                          <a:spcPts val="0"/>
                        </a:spcBef>
                        <a:spcAft>
                          <a:spcPts val="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lnL w="190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marL="0" marR="0" indent="431800" algn="just">
                        <a:spcBef>
                          <a:spcPts val="0"/>
                        </a:spcBef>
                        <a:spcAft>
                          <a:spcPts val="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Từ 5,0 đến 5,9 điểm</a:t>
                      </a:r>
                      <a:endParaRPr lang="en-US" sz="180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marL="0" marR="0" indent="431800" algn="just">
                        <a:spcBef>
                          <a:spcPts val="0"/>
                        </a:spcBef>
                        <a:spcAft>
                          <a:spcPts val="0"/>
                        </a:spcAft>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Trung</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bình</a:t>
                      </a:r>
                      <a:endParaRPr lang="en-US" sz="1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bl>
          </a:graphicData>
        </a:graphic>
      </p:graphicFrame>
      <p:sp>
        <p:nvSpPr>
          <p:cNvPr id="5" name="Rectangle 1"/>
          <p:cNvSpPr>
            <a:spLocks noChangeArrowheads="1"/>
          </p:cNvSpPr>
          <p:nvPr/>
        </p:nvSpPr>
        <p:spPr bwMode="auto">
          <a:xfrm>
            <a:off x="696035" y="763504"/>
            <a:ext cx="11209361"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318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31800" algn="l" defTabSz="914400" rtl="0" eaLnBrk="0" fontAlgn="base" latinLnBrk="0" hangingPunct="0">
              <a:lnSpc>
                <a:spcPct val="100000"/>
              </a:lnSpc>
              <a:spcBef>
                <a:spcPct val="0"/>
              </a:spcBef>
              <a:spcAft>
                <a:spcPct val="0"/>
              </a:spcAft>
              <a:buClrTx/>
              <a:buSzTx/>
              <a:buFontTx/>
              <a:buNone/>
              <a:tabLst/>
            </a:pP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Xếp</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tốt</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nghiệp</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được</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thực</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hiện</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như</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kumimoji="0" lang="fr-FR"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000" b="0" i="0" u="none" strike="noStrike" cap="none" normalizeH="0" baseline="0" dirty="0" smtClean="0">
              <a:ln>
                <a:noFill/>
              </a:ln>
              <a:solidFill>
                <a:schemeClr val="tx1"/>
              </a:solidFill>
              <a:effectLst/>
            </a:endParaRPr>
          </a:p>
          <a:p>
            <a:pPr marL="0" marR="0" lvl="0" indent="43180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6" name="Rectangle 5"/>
          <p:cNvSpPr/>
          <p:nvPr/>
        </p:nvSpPr>
        <p:spPr>
          <a:xfrm>
            <a:off x="1023582" y="3684897"/>
            <a:ext cx="10522424" cy="1631216"/>
          </a:xfrm>
          <a:prstGeom prst="rect">
            <a:avLst/>
          </a:prstGeom>
        </p:spPr>
        <p:txBody>
          <a:bodyPr wrap="square">
            <a:spAutoFit/>
          </a:bodyPr>
          <a:lstStyle/>
          <a:p>
            <a:pPr indent="325755" algn="just"/>
            <a:r>
              <a:rPr lang="en-US" sz="2000" dirty="0">
                <a:latin typeface="Times New Roman" panose="02020603050405020304" pitchFamily="18" charset="0"/>
                <a:ea typeface="Times New Roman" panose="02020603050405020304" pitchFamily="18" charset="0"/>
                <a:cs typeface="Times New Roman" panose="02020603050405020304" pitchFamily="18" charset="0"/>
              </a:rPr>
              <a:t>3.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xếp</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giỏi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trở</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lên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môn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nào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1)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sẽ</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giảm</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đi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vi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phạm</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630555" marR="0" indent="-180340" algn="just">
              <a:spcBef>
                <a:spcPts val="0"/>
              </a:spcBef>
              <a:spcAft>
                <a:spcPts val="0"/>
              </a:spcAf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a)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tổng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vượt</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quá</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10%</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so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tổng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vị</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quy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toàn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khoá</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ea typeface="Times New Roman" panose="02020603050405020304" pitchFamily="18" charset="0"/>
                <a:cs typeface="Times New Roman" panose="02020603050405020304" pitchFamily="18" charset="0"/>
              </a:rPr>
              <a:t>	b)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Đã</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kỷ</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luật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cảnh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cáo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trở</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lên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145300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6036" y="614149"/>
            <a:ext cx="10200561" cy="5261719"/>
          </a:xfrm>
        </p:spPr>
        <p:txBody>
          <a:bodyPr>
            <a:normAutofit fontScale="92500" lnSpcReduction="10000"/>
          </a:bodyPr>
          <a:lstStyle/>
          <a:p>
            <a:pPr marL="0" marR="0" indent="325755" algn="just">
              <a:spcBef>
                <a:spcPts val="0"/>
              </a:spcBef>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4.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b="1" dirty="0">
                <a:latin typeface="Times New Roman" panose="02020603050405020304" pitchFamily="18" charset="0"/>
                <a:ea typeface="Times New Roman" panose="02020603050405020304" pitchFamily="18" charset="0"/>
                <a:cs typeface="Times New Roman" panose="02020603050405020304" pitchFamily="18" charset="0"/>
              </a:rPr>
              <a:t> 2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trở</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đạt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yêu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xếp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như</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630555" marR="0" indent="-90170" algn="just">
              <a:spcBef>
                <a:spcPts val="0"/>
              </a:spcBef>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latin typeface="Times New Roman" panose="02020603050405020304" pitchFamily="18" charset="0"/>
                <a:ea typeface="Times New Roman" panose="02020603050405020304" pitchFamily="18" charset="0"/>
                <a:cs typeface="Times New Roman" panose="02020603050405020304" pitchFamily="18" charset="0"/>
              </a:rPr>
              <a:t>1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môn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xếp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Khá</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630555" marR="0" indent="-90170" algn="just">
              <a:spcBef>
                <a:spcPts val="0"/>
              </a:spcBef>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latin typeface="Times New Roman" panose="02020603050405020304" pitchFamily="18" charset="0"/>
                <a:ea typeface="Times New Roman" panose="02020603050405020304" pitchFamily="18" charset="0"/>
                <a:cs typeface="Times New Roman" panose="02020603050405020304" pitchFamily="18" charset="0"/>
              </a:rPr>
              <a:t>2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môn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hoặc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latin typeface="Times New Roman" panose="02020603050405020304" pitchFamily="18" charset="0"/>
                <a:ea typeface="Times New Roman" panose="02020603050405020304" pitchFamily="18" charset="0"/>
                <a:cs typeface="Times New Roman" panose="02020603050405020304" pitchFamily="18" charset="0"/>
              </a:rPr>
              <a:t>1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môn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hai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xếp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Trung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bình</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Khá</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630555" marR="0" indent="-90170" algn="just">
              <a:spcBef>
                <a:spcPts val="0"/>
              </a:spcBef>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còn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chỉ</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xếp</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Trung</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Bình</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180340" algn="just">
              <a:spcBef>
                <a:spcPts val="0"/>
              </a:spcBef>
              <a:spcAft>
                <a:spcPts val="0"/>
              </a:spcAft>
            </a:pPr>
            <a:r>
              <a:rPr lang="en-US" sz="11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VNI-Times" pitchFamily="2" charset="0"/>
              <a:ea typeface="Times New Roman" panose="02020603050405020304" pitchFamily="18" charset="0"/>
              <a:cs typeface="Times New Roman" panose="02020603050405020304" pitchFamily="18" charset="0"/>
            </a:endParaRPr>
          </a:p>
          <a:p>
            <a:pPr marL="0" marR="0" algn="just">
              <a:lnSpc>
                <a:spcPct val="200000"/>
              </a:lnSpc>
              <a:spcBef>
                <a:spcPts val="0"/>
              </a:spcBef>
              <a:spcAft>
                <a:spcPts val="0"/>
              </a:spcAft>
            </a:pPr>
            <a:r>
              <a:rPr lang="en-US" b="1" dirty="0">
                <a:latin typeface="Times New Roman" panose="02020603050405020304" pitchFamily="18" charset="0"/>
                <a:ea typeface="Times New Roman" panose="02020603050405020304" pitchFamily="18" charset="0"/>
                <a:cs typeface="Times New Roman" panose="02020603050405020304" pitchFamily="18" charset="0"/>
              </a:rPr>
              <a:t>XXI) </a:t>
            </a:r>
            <a:r>
              <a:rPr lang="en-US" b="1" u="sng" dirty="0">
                <a:latin typeface="Times New Roman" panose="02020603050405020304" pitchFamily="18" charset="0"/>
                <a:ea typeface="Times New Roman" panose="02020603050405020304" pitchFamily="18" charset="0"/>
                <a:cs typeface="Times New Roman" panose="02020603050405020304" pitchFamily="18" charset="0"/>
              </a:rPr>
              <a:t>QUI ĐỊNH VỀ CHẤM PHÚC KHẢO</a:t>
            </a:r>
            <a:r>
              <a:rPr lang="en-US"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360045" algn="just">
              <a:spcBef>
                <a:spcPts val="0"/>
              </a:spcBef>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dirty="0">
                <a:latin typeface="Times New Roman" panose="02020603050405020304" pitchFamily="18" charset="0"/>
                <a:ea typeface="Times New Roman" panose="02020603050405020304" pitchFamily="18" charset="0"/>
                <a:cs typeface="Times New Roman" panose="02020603050405020304" pitchFamily="18" charset="0"/>
              </a:rPr>
              <a:t> 1),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quyền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làm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xin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phúc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khảo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đối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môn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viết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tự</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luận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xin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phúc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khảo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kể</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ngày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thông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báo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quả</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vòng</a:t>
            </a:r>
            <a:r>
              <a:rPr lang="en-US" dirty="0">
                <a:latin typeface="Times New Roman" panose="02020603050405020304" pitchFamily="18" charset="0"/>
                <a:ea typeface="Times New Roman" panose="02020603050405020304" pitchFamily="18" charset="0"/>
                <a:cs typeface="Times New Roman" panose="02020603050405020304" pitchFamily="18" charset="0"/>
              </a:rPr>
              <a:t> 03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ngày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kể</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ngày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bố</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quả</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360045" algn="just">
              <a:spcBef>
                <a:spcPts val="0"/>
              </a:spcBef>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dirty="0">
                <a:latin typeface="Times New Roman" panose="02020603050405020304" pitchFamily="18" charset="0"/>
                <a:ea typeface="Times New Roman" panose="02020603050405020304" pitchFamily="18" charset="0"/>
                <a:cs typeface="Times New Roman" panose="02020603050405020304" pitchFamily="18" charset="0"/>
              </a:rPr>
              <a:t> 03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ngày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kể</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ngày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thông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báo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nhà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sẽ</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nhận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xin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chấm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phúc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khảo</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pPr marL="0" marR="0" indent="360045" algn="just">
              <a:spcBef>
                <a:spcPts val="0"/>
              </a:spcBef>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làm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xin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chấm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phúc</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khảo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đóng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lệ</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phí</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tại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Phòng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Tài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chính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kế</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toán</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I-Times" pitchFamily="2"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00700477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tse3.mm.bing.net/th?id=OIP.M338aad5ebd45e1d3547f64961fab6b45o0&amp;w=119&amp;h=159&amp;c=8&amp;rs=1&amp;pid=1.7"/>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4161" y="4186237"/>
            <a:ext cx="1133475" cy="1514475"/>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https://tse4.mm.bing.net/th?id=OIP.Mfa9ca22249e10cce3a2c556de62ccee2H0&amp;w=119&amp;h=159&amp;c=8&amp;rs=1&amp;pid=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9262" y="1140868"/>
            <a:ext cx="1133475" cy="15144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4"/>
          <a:stretch>
            <a:fillRect/>
          </a:stretch>
        </p:blipFill>
        <p:spPr>
          <a:xfrm>
            <a:off x="5029200" y="2671762"/>
            <a:ext cx="2133600" cy="1514475"/>
          </a:xfrm>
          <a:prstGeom prst="rect">
            <a:avLst/>
          </a:prstGeom>
        </p:spPr>
      </p:pic>
      <p:pic>
        <p:nvPicPr>
          <p:cNvPr id="15366" name="Picture 6" descr="https://tse3.mm.bing.net/th?id=OIP.M6ebe5df6613e4bf589ae0d9baf728a4bo0&amp;w=112&amp;h=159&amp;c=8&amp;rs=1&amp;pid=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22608" y="2671762"/>
            <a:ext cx="1066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6"/>
          <a:stretch>
            <a:fillRect/>
          </a:stretch>
        </p:blipFill>
        <p:spPr>
          <a:xfrm>
            <a:off x="7210778" y="2655343"/>
            <a:ext cx="1066800" cy="1514475"/>
          </a:xfrm>
          <a:prstGeom prst="rect">
            <a:avLst/>
          </a:prstGeom>
        </p:spPr>
      </p:pic>
      <p:pic>
        <p:nvPicPr>
          <p:cNvPr id="13" name="Picture 12"/>
          <p:cNvPicPr>
            <a:picLocks noChangeAspect="1"/>
          </p:cNvPicPr>
          <p:nvPr/>
        </p:nvPicPr>
        <p:blipFill>
          <a:blip r:embed="rId4"/>
          <a:stretch>
            <a:fillRect/>
          </a:stretch>
        </p:blipFill>
        <p:spPr>
          <a:xfrm>
            <a:off x="5289408" y="2671762"/>
            <a:ext cx="1921370" cy="1514475"/>
          </a:xfrm>
          <a:prstGeom prst="rect">
            <a:avLst/>
          </a:prstGeom>
        </p:spPr>
      </p:pic>
      <p:pic>
        <p:nvPicPr>
          <p:cNvPr id="14" name="Picture 13"/>
          <p:cNvPicPr>
            <a:picLocks noChangeAspect="1"/>
          </p:cNvPicPr>
          <p:nvPr/>
        </p:nvPicPr>
        <p:blipFill>
          <a:blip r:embed="rId6"/>
          <a:stretch>
            <a:fillRect/>
          </a:stretch>
        </p:blipFill>
        <p:spPr>
          <a:xfrm>
            <a:off x="8366355" y="2655342"/>
            <a:ext cx="1066800" cy="1514475"/>
          </a:xfrm>
          <a:prstGeom prst="rect">
            <a:avLst/>
          </a:prstGeom>
        </p:spPr>
      </p:pic>
      <p:pic>
        <p:nvPicPr>
          <p:cNvPr id="15" name="Picture 6" descr="https://tse3.mm.bing.net/th?id=OIP.M6ebe5df6613e4bf589ae0d9baf728a4bo0&amp;w=112&amp;h=159&amp;c=8&amp;rs=1&amp;pid=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3731" y="2671762"/>
            <a:ext cx="1066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p:cNvPicPr>
            <a:picLocks noChangeAspect="1"/>
          </p:cNvPicPr>
          <p:nvPr/>
        </p:nvPicPr>
        <p:blipFill>
          <a:blip r:embed="rId6"/>
          <a:stretch>
            <a:fillRect/>
          </a:stretch>
        </p:blipFill>
        <p:spPr>
          <a:xfrm>
            <a:off x="839549" y="842466"/>
            <a:ext cx="1066800" cy="1514475"/>
          </a:xfrm>
          <a:prstGeom prst="rect">
            <a:avLst/>
          </a:prstGeom>
        </p:spPr>
      </p:pic>
      <p:pic>
        <p:nvPicPr>
          <p:cNvPr id="17" name="Picture 16"/>
          <p:cNvPicPr>
            <a:picLocks noChangeAspect="1"/>
          </p:cNvPicPr>
          <p:nvPr/>
        </p:nvPicPr>
        <p:blipFill>
          <a:blip r:embed="rId6"/>
          <a:stretch>
            <a:fillRect/>
          </a:stretch>
        </p:blipFill>
        <p:spPr>
          <a:xfrm>
            <a:off x="10038139" y="750343"/>
            <a:ext cx="1066800" cy="1514475"/>
          </a:xfrm>
          <a:prstGeom prst="rect">
            <a:avLst/>
          </a:prstGeom>
        </p:spPr>
      </p:pic>
      <p:pic>
        <p:nvPicPr>
          <p:cNvPr id="18" name="Picture 2" descr="https://tse3.mm.bing.net/th?id=OIP.M338aad5ebd45e1d3547f64961fab6b45o0&amp;w=119&amp;h=159&amp;c=8&amp;rs=1&amp;pid=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999" y="4297694"/>
            <a:ext cx="1133475" cy="151447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https://tse3.mm.bing.net/th?id=OIP.M338aad5ebd45e1d3547f64961fab6b45o0&amp;w=119&amp;h=159&amp;c=8&amp;rs=1&amp;pid=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65731" y="4570649"/>
            <a:ext cx="1133475"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77725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2513" y="728131"/>
            <a:ext cx="10522424" cy="5399713"/>
          </a:xfrm>
        </p:spPr>
        <p:txBody>
          <a:bodyPr>
            <a:normAutofit/>
          </a:bodyPr>
          <a:lstStyle/>
          <a:p>
            <a:pPr marL="0" indent="0">
              <a:buNone/>
            </a:pPr>
            <a:r>
              <a:rPr lang="en-US" sz="4000" dirty="0"/>
              <a:t> </a:t>
            </a:r>
            <a:r>
              <a:rPr lang="en-US" sz="4000" dirty="0" smtClean="0"/>
              <a:t>                             </a:t>
            </a:r>
          </a:p>
          <a:p>
            <a:pPr marL="0" indent="0">
              <a:buNone/>
            </a:pPr>
            <a:endParaRPr lang="en-US" sz="4000" dirty="0"/>
          </a:p>
          <a:p>
            <a:pPr marL="0" indent="0">
              <a:buNone/>
            </a:pPr>
            <a:r>
              <a:rPr lang="en-US" sz="4000" dirty="0"/>
              <a:t> </a:t>
            </a:r>
            <a:r>
              <a:rPr lang="en-US" sz="4000" dirty="0" smtClean="0"/>
              <a:t>                                   The and</a:t>
            </a:r>
          </a:p>
          <a:p>
            <a:pPr marL="0" indent="0">
              <a:buNone/>
            </a:pPr>
            <a:r>
              <a:rPr lang="en-US" sz="4000" dirty="0" smtClean="0"/>
              <a:t>                       </a:t>
            </a:r>
            <a:r>
              <a:rPr lang="en-US" sz="4000" dirty="0" err="1" smtClean="0"/>
              <a:t>Cám</a:t>
            </a:r>
            <a:r>
              <a:rPr lang="en-US" sz="4000" dirty="0" smtClean="0"/>
              <a:t> </a:t>
            </a:r>
            <a:r>
              <a:rPr lang="en-US" sz="4000" dirty="0" err="1" smtClean="0"/>
              <a:t>ơn</a:t>
            </a:r>
            <a:r>
              <a:rPr lang="en-US" sz="4000" dirty="0" smtClean="0"/>
              <a:t> </a:t>
            </a:r>
            <a:r>
              <a:rPr lang="en-US" sz="4000" dirty="0" err="1" smtClean="0"/>
              <a:t>quý</a:t>
            </a:r>
            <a:r>
              <a:rPr lang="en-US" sz="4000" dirty="0" smtClean="0"/>
              <a:t> </a:t>
            </a:r>
            <a:r>
              <a:rPr lang="en-US" sz="4000" dirty="0" err="1" smtClean="0"/>
              <a:t>Thầy</a:t>
            </a:r>
            <a:r>
              <a:rPr lang="en-US" sz="4000" dirty="0" smtClean="0"/>
              <a:t> ; </a:t>
            </a:r>
            <a:r>
              <a:rPr lang="en-US" sz="4000" dirty="0" err="1"/>
              <a:t>C</a:t>
            </a:r>
            <a:r>
              <a:rPr lang="en-US" sz="4000" dirty="0" err="1" smtClean="0"/>
              <a:t>ô</a:t>
            </a:r>
            <a:r>
              <a:rPr lang="en-US" sz="4000" dirty="0" smtClean="0"/>
              <a:t> </a:t>
            </a:r>
            <a:endParaRPr lang="en-US" sz="4000" dirty="0"/>
          </a:p>
        </p:txBody>
      </p:sp>
      <p:pic>
        <p:nvPicPr>
          <p:cNvPr id="4" name="Picture 4" descr="https://tse4.mm.bing.net/th?id=OIP.Mfa9ca22249e10cce3a2c556de62ccee2H0&amp;w=119&amp;h=159&amp;c=8&amp;rs=1&amp;pid=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4160" y="728131"/>
            <a:ext cx="1133475"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tse3.mm.bing.net/th?id=OIP.M338aad5ebd45e1d3547f64961fab6b45o0&amp;w=119&amp;h=159&amp;c=8&amp;rs=1&amp;pid=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4161" y="4186237"/>
            <a:ext cx="1133475" cy="15144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tse3.mm.bing.net/th?id=OIP.M338aad5ebd45e1d3547f64961fab6b45o0&amp;w=119&amp;h=159&amp;c=8&amp;rs=1&amp;pid=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1157" y="4613369"/>
            <a:ext cx="1133475" cy="15144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s://tse3.mm.bing.net/th?id=OIP.M338aad5ebd45e1d3547f64961fab6b45o0&amp;w=119&amp;h=159&amp;c=8&amp;rs=1&amp;pid=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8926" y="4582021"/>
            <a:ext cx="1133475"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221786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168</TotalTime>
  <Words>4502</Words>
  <Application>Microsoft Office PowerPoint</Application>
  <PresentationFormat>Widescreen</PresentationFormat>
  <Paragraphs>566</Paragraphs>
  <Slides>47</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47</vt:i4>
      </vt:variant>
    </vt:vector>
  </HeadingPairs>
  <TitlesOfParts>
    <vt:vector size="57" baseType="lpstr">
      <vt:lpstr>Arial</vt:lpstr>
      <vt:lpstr>Arial Narrow</vt:lpstr>
      <vt:lpstr>Garamond</vt:lpstr>
      <vt:lpstr>Symbol</vt:lpstr>
      <vt:lpstr>Times New Roman</vt:lpstr>
      <vt:lpstr>VNI-Times</vt:lpstr>
      <vt:lpstr>Wingdings</vt:lpstr>
      <vt:lpstr>Organic</vt:lpstr>
      <vt:lpstr>Equation</vt:lpstr>
      <vt:lpstr>Microsoft Equation 3.0</vt:lpstr>
      <vt:lpstr>          HƯỚNG DẪN THỰC HIỆN </vt:lpstr>
      <vt:lpstr>HƯỚNG DẪN THỰC HIỆN</vt:lpstr>
      <vt:lpstr>VD1: Học sinh có điểm như sau: </vt:lpstr>
      <vt:lpstr>VD2: Học sinh có điểm như sau: </vt:lpstr>
      <vt:lpstr>VD3: Học sinh có điểm như sau: </vt:lpstr>
      <vt:lpstr>II) QUI ĐỊNH THỜI GIAN ĐÀO TẠO CHO KHÓA HỌC:  </vt:lpstr>
      <vt:lpstr>III) MIỄN TRỪ, BẢO LƯU ĐIỂM HỌC TẬP: </vt:lpstr>
      <vt:lpstr>b. Đối tượng được miễn học và miễn thi các học phần: Học sinh, sinh viên chuyển trường, sinh viên đào tạo liên thông hoặc hoàn thiện trình độ cao hơn được miễn học và thi các học phần đã học.  </vt:lpstr>
      <vt:lpstr>2. Trừ trường hợp quy định tại khoản 1 này, học sinh được miễn trừ học tập trong một hoặc nhiều trường hợp sau:  </vt:lpstr>
      <vt:lpstr>b) Được miễn học, miễn thi kết thúc học phần, miễn thi tốt nghiệp đối với học phần Giáo dục Chính trị thuộc khối kiến thức chung trong trường hợp học sinh đã có văn bằng, chứng chỉ tốt nghiệp chương trình trung cấp, cao cấp lý luận chính trị hoặc tương đương theo quy định của Đảng;  </vt:lpstr>
      <vt:lpstr>đ) Được miễn học, miễn thi kết thúc học phần Giáo dục thể chất thuộc khối kiến thức chung trong trường hợp học sinh là thương bệnh binh, có thương tật hoặc bệnh mãn tính làm hạn chế chức năng vận động; học sinh trong thời gian học tại trường đạt giải nhất, nhì, ba hoặc đạt huy chương trong các đợt thi đấu thể thao cấp ngành hoặc từ cấp tỉnh trở lên;</vt:lpstr>
      <vt:lpstr>   3. Bảo lưu điểm học tập: a) Học sinh được bảo lưu điểm học tập từ các chương trình mà học sinh đó chưa được công nhận tốt nghiệp và không thuộc diện bị buộc thôi học như sau: </vt:lpstr>
      <vt:lpstr>PowerPoint Presentation</vt:lpstr>
      <vt:lpstr>IV) QUI ĐỊNH CHẤM ĐIỂM KIỂM TRA VÀ THI HỌC KỲ, TỐT NGHIỆP:  </vt:lpstr>
      <vt:lpstr>V) QUI ĐỊNH ĐÁNH GIÁ VÀ CHO ĐIỂM KIỂM TRA THƯỜNG XUYÊN, KIỂM TRA ĐỊNH KỲ: </vt:lpstr>
      <vt:lpstr>Lưu ý:</vt:lpstr>
      <vt:lpstr>PowerPoint Presentation</vt:lpstr>
      <vt:lpstr>VI) QUI ĐỊNH LÀM BẢNG ĐIỂM TỔNG KẾT HỌC PHẦN:  </vt:lpstr>
      <vt:lpstr>PowerPoint Presentation</vt:lpstr>
      <vt:lpstr>PowerPoint Presentation</vt:lpstr>
      <vt:lpstr>PowerPoint Presentation</vt:lpstr>
      <vt:lpstr> Học sinh không thực hiện đầy đủ các bài kiểm tra, thực hành, thực tập và các yêu cầu của học phần. Học sinh có điểm Trung bình các bài kiểm tra &lt; 3 điểm  VD: Học phần anh văn có 90 tiết trong đó HS nghỉ học 24 tiết </vt:lpstr>
      <vt:lpstr>PowerPoint Presentation</vt:lpstr>
      <vt:lpstr>PowerPoint Presentation</vt:lpstr>
      <vt:lpstr>PowerPoint Presentation</vt:lpstr>
      <vt:lpstr>PowerPoint Presentation</vt:lpstr>
      <vt:lpstr>PowerPoint Presentation</vt:lpstr>
      <vt:lpstr> X) QUI ĐỊNH TÍNH ĐIỂM TRUNG BÌNH CHUNG HỌC TẬP CỦA HỌC KỲ VÀ CẢ NĂM: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HƯỚNG DẪN THỰC HIỆN</dc:title>
  <dc:creator>Mr HOAN</dc:creator>
  <cp:lastModifiedBy>Mr HOAN</cp:lastModifiedBy>
  <cp:revision>41</cp:revision>
  <dcterms:created xsi:type="dcterms:W3CDTF">2016-02-29T03:42:30Z</dcterms:created>
  <dcterms:modified xsi:type="dcterms:W3CDTF">2016-03-01T01:58:49Z</dcterms:modified>
</cp:coreProperties>
</file>